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70" r:id="rId2"/>
    <p:sldId id="365" r:id="rId3"/>
    <p:sldId id="339" r:id="rId4"/>
    <p:sldId id="271" r:id="rId5"/>
    <p:sldId id="272" r:id="rId6"/>
    <p:sldId id="350" r:id="rId7"/>
    <p:sldId id="274" r:id="rId8"/>
    <p:sldId id="358" r:id="rId9"/>
    <p:sldId id="361" r:id="rId10"/>
    <p:sldId id="277" r:id="rId11"/>
    <p:sldId id="279" r:id="rId12"/>
    <p:sldId id="278" r:id="rId13"/>
    <p:sldId id="280" r:id="rId14"/>
    <p:sldId id="283" r:id="rId15"/>
    <p:sldId id="284" r:id="rId16"/>
    <p:sldId id="351" r:id="rId17"/>
    <p:sldId id="282" r:id="rId18"/>
    <p:sldId id="366" r:id="rId19"/>
    <p:sldId id="290" r:id="rId20"/>
    <p:sldId id="352" r:id="rId21"/>
    <p:sldId id="348" r:id="rId22"/>
    <p:sldId id="306" r:id="rId23"/>
    <p:sldId id="347" r:id="rId24"/>
    <p:sldId id="311" r:id="rId25"/>
    <p:sldId id="307" r:id="rId26"/>
    <p:sldId id="309" r:id="rId27"/>
    <p:sldId id="308" r:id="rId28"/>
    <p:sldId id="310" r:id="rId29"/>
    <p:sldId id="285" r:id="rId30"/>
    <p:sldId id="293" r:id="rId31"/>
    <p:sldId id="294" r:id="rId32"/>
    <p:sldId id="289" r:id="rId33"/>
    <p:sldId id="286" r:id="rId34"/>
    <p:sldId id="287" r:id="rId35"/>
    <p:sldId id="288" r:id="rId36"/>
    <p:sldId id="291" r:id="rId37"/>
    <p:sldId id="295" r:id="rId38"/>
    <p:sldId id="355" r:id="rId39"/>
    <p:sldId id="296" r:id="rId40"/>
    <p:sldId id="297" r:id="rId41"/>
    <p:sldId id="298" r:id="rId42"/>
    <p:sldId id="300" r:id="rId43"/>
    <p:sldId id="356" r:id="rId44"/>
    <p:sldId id="299" r:id="rId45"/>
    <p:sldId id="301" r:id="rId46"/>
    <p:sldId id="302" r:id="rId47"/>
    <p:sldId id="305" r:id="rId48"/>
    <p:sldId id="313" r:id="rId49"/>
    <p:sldId id="318" r:id="rId50"/>
    <p:sldId id="317" r:id="rId51"/>
    <p:sldId id="314" r:id="rId52"/>
    <p:sldId id="315" r:id="rId53"/>
    <p:sldId id="319" r:id="rId54"/>
    <p:sldId id="316" r:id="rId55"/>
    <p:sldId id="320" r:id="rId56"/>
    <p:sldId id="321" r:id="rId57"/>
    <p:sldId id="322" r:id="rId58"/>
    <p:sldId id="323" r:id="rId59"/>
    <p:sldId id="324" r:id="rId60"/>
    <p:sldId id="325" r:id="rId61"/>
    <p:sldId id="327" r:id="rId62"/>
    <p:sldId id="332" r:id="rId63"/>
    <p:sldId id="335" r:id="rId64"/>
    <p:sldId id="334" r:id="rId65"/>
    <p:sldId id="333" r:id="rId66"/>
    <p:sldId id="336" r:id="rId67"/>
    <p:sldId id="337" r:id="rId68"/>
    <p:sldId id="338" r:id="rId69"/>
    <p:sldId id="341" r:id="rId70"/>
    <p:sldId id="304" r:id="rId71"/>
    <p:sldId id="359" r:id="rId72"/>
    <p:sldId id="360" r:id="rId73"/>
    <p:sldId id="331" r:id="rId74"/>
    <p:sldId id="357" r:id="rId75"/>
    <p:sldId id="346" r:id="rId76"/>
    <p:sldId id="342" r:id="rId77"/>
    <p:sldId id="340" r:id="rId78"/>
    <p:sldId id="354" r:id="rId79"/>
    <p:sldId id="344" r:id="rId80"/>
    <p:sldId id="345" r:id="rId81"/>
    <p:sldId id="362" r:id="rId82"/>
    <p:sldId id="312" r:id="rId83"/>
    <p:sldId id="273" r:id="rId84"/>
    <p:sldId id="363" r:id="rId85"/>
    <p:sldId id="364" r:id="rId86"/>
    <p:sldId id="328" r:id="rId87"/>
    <p:sldId id="329" r:id="rId88"/>
    <p:sldId id="330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AF386-4EA0-4F1A-A787-ACCC4411E92C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AA00E-E2CF-421F-9C97-A40DA264A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1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AA00E-E2CF-421F-9C97-A40DA264A8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6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AA00E-E2CF-421F-9C97-A40DA264A8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AA00E-E2CF-421F-9C97-A40DA264A8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54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AA00E-E2CF-421F-9C97-A40DA264A8F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74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AA00E-E2CF-421F-9C97-A40DA264A8F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8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1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8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2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5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3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5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7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7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7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3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8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AEE22-B4EF-4E5F-934A-54EDDA17BB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30DA-374A-44AF-912A-3EBC0A9A4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7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handmade-seattle.com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lum brigh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 contras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34" r="25602"/>
          <a:stretch/>
        </p:blipFill>
        <p:spPr>
          <a:xfrm>
            <a:off x="9524" y="0"/>
            <a:ext cx="12153901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SMACNI to AVX512</a:t>
            </a:r>
            <a:br>
              <a:rPr lang="en-US" dirty="0" smtClean="0"/>
            </a:br>
            <a:r>
              <a:rPr lang="en-US" dirty="0" smtClean="0"/>
              <a:t>the life cycle of</a:t>
            </a:r>
            <a:br>
              <a:rPr lang="en-US" dirty="0" smtClean="0"/>
            </a:br>
            <a:r>
              <a:rPr lang="en-US" dirty="0" smtClean="0"/>
              <a:t>an instruction set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397828" y="5503816"/>
            <a:ext cx="6270171" cy="107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600" dirty="0" smtClean="0"/>
              <a:t>* Dubious accounting methods detected!</a:t>
            </a:r>
          </a:p>
          <a:p>
            <a:pPr algn="l">
              <a:spcBef>
                <a:spcPts val="0"/>
              </a:spcBef>
            </a:pPr>
            <a:r>
              <a:rPr lang="en-US" sz="1600" dirty="0" smtClean="0"/>
              <a:t>** And a whole bunch of other people of course</a:t>
            </a:r>
          </a:p>
          <a:p>
            <a:pPr algn="l">
              <a:spcBef>
                <a:spcPts val="0"/>
              </a:spcBef>
            </a:pPr>
            <a:r>
              <a:rPr lang="en-US" sz="1600" dirty="0" smtClean="0"/>
              <a:t>*** #UD if CR4.OSXSAVE=0</a:t>
            </a:r>
          </a:p>
          <a:p>
            <a:pPr>
              <a:spcBef>
                <a:spcPts val="0"/>
              </a:spcBef>
            </a:pPr>
            <a:endParaRPr lang="en-US" sz="1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005206"/>
          </a:xfrm>
        </p:spPr>
        <p:txBody>
          <a:bodyPr>
            <a:normAutofit/>
          </a:bodyPr>
          <a:lstStyle/>
          <a:p>
            <a:r>
              <a:rPr lang="en-US" sz="2800" dirty="0"/>
              <a:t>W</a:t>
            </a:r>
            <a:r>
              <a:rPr lang="en-US" sz="2800" dirty="0" smtClean="0"/>
              <a:t>hy 29%* of x86 is my** fault***</a:t>
            </a:r>
            <a:endParaRPr lang="en-US" sz="28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4406537"/>
            <a:ext cx="9144000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 smtClean="0"/>
              <a:t>Tom Forsyth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November 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867456" cy="11223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0297" y="1122363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Presented at Handmade Seattle</a:t>
            </a:r>
            <a:br>
              <a:rPr lang="en-US" sz="1400" dirty="0" smtClean="0"/>
            </a:br>
            <a:r>
              <a:rPr lang="en-US" sz="1400" dirty="0" smtClean="0">
                <a:hlinkClick r:id="rId5"/>
              </a:rPr>
              <a:t>www.handmade-seattle.com/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853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SMCA New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Quickly realized that just adding FMA to SSE wasn’t enough</a:t>
            </a:r>
          </a:p>
          <a:p>
            <a:r>
              <a:rPr lang="en-US" dirty="0" smtClean="0"/>
              <a:t>128 bits wide was inefficient – not enough FMA per core</a:t>
            </a:r>
          </a:p>
          <a:p>
            <a:r>
              <a:rPr lang="en-US" dirty="0" smtClean="0"/>
              <a:t>Sod it – we’re making a whole new ISA – “SMCA New Instructions”</a:t>
            </a:r>
          </a:p>
          <a:p>
            <a:r>
              <a:rPr lang="en-US" dirty="0" smtClean="0"/>
              <a:t>BUT – still has to be x86-like</a:t>
            </a:r>
          </a:p>
          <a:p>
            <a:pPr lvl="1"/>
            <a:r>
              <a:rPr lang="en-US" dirty="0" smtClean="0"/>
              <a:t>Remember job #1 is general-purpose computing – graphics is just a workload</a:t>
            </a:r>
          </a:p>
          <a:p>
            <a:pPr lvl="1"/>
            <a:r>
              <a:rPr lang="en-US" dirty="0" smtClean="0"/>
              <a:t>C, Fortran, </a:t>
            </a:r>
            <a:r>
              <a:rPr lang="en-US" dirty="0" err="1" smtClean="0"/>
              <a:t>etc</a:t>
            </a:r>
            <a:r>
              <a:rPr lang="en-US" dirty="0" smtClean="0"/>
              <a:t>, (not just </a:t>
            </a:r>
            <a:r>
              <a:rPr lang="en-US" dirty="0" err="1" smtClean="0"/>
              <a:t>shaders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Run FreeBSD/Linux and multitasking</a:t>
            </a:r>
          </a:p>
          <a:p>
            <a:pPr lvl="1"/>
            <a:r>
              <a:rPr lang="en-US" dirty="0" smtClean="0"/>
              <a:t>Virtual memory, page faults,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User/supervisor levels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86 memory ordering model</a:t>
            </a:r>
          </a:p>
        </p:txBody>
      </p:sp>
    </p:spTree>
    <p:extLst>
      <p:ext uri="{BB962C8B-B14F-4D97-AF65-F5344CB8AC3E}">
        <p14:creationId xmlns:p14="http://schemas.microsoft.com/office/powerpoint/2010/main" val="237964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SMCANI early decisions (~2007)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FMA is obviously good</a:t>
            </a:r>
          </a:p>
          <a:p>
            <a:r>
              <a:rPr lang="en-US" dirty="0" smtClean="0"/>
              <a:t>As wide as possible – couldn’t build 1024 bits, so 512 it was</a:t>
            </a:r>
          </a:p>
          <a:p>
            <a:pPr lvl="1"/>
            <a:r>
              <a:rPr lang="en-US" dirty="0" smtClean="0"/>
              <a:t>16 lanes of float32</a:t>
            </a:r>
          </a:p>
          <a:p>
            <a:pPr lvl="1"/>
            <a:r>
              <a:rPr lang="en-US" dirty="0" smtClean="0"/>
              <a:t>Also matched x86 cache-line size</a:t>
            </a:r>
          </a:p>
          <a:p>
            <a:r>
              <a:rPr lang="en-US" dirty="0" smtClean="0"/>
              <a:t>“Ternary” encoding – needed for FMA, but also generally useful</a:t>
            </a:r>
          </a:p>
          <a:p>
            <a:pPr lvl="1"/>
            <a:r>
              <a:rPr lang="en-US" dirty="0" smtClean="0"/>
              <a:t>Removes a lot of extra copy </a:t>
            </a:r>
            <a:r>
              <a:rPr lang="en-US" dirty="0" err="1" smtClean="0"/>
              <a:t>inst</a:t>
            </a:r>
            <a:r>
              <a:rPr lang="en-US" dirty="0" smtClean="0"/>
              <a:t>, compared to SSE-style destructive binary</a:t>
            </a:r>
          </a:p>
          <a:p>
            <a:r>
              <a:rPr lang="en-US" dirty="0" smtClean="0"/>
              <a:t>Load-op: </a:t>
            </a:r>
            <a:r>
              <a:rPr lang="en-US" dirty="0" err="1" smtClean="0"/>
              <a:t>vaddps</a:t>
            </a:r>
            <a:r>
              <a:rPr lang="en-US" dirty="0" smtClean="0"/>
              <a:t> v0, v1, [</a:t>
            </a:r>
            <a:r>
              <a:rPr lang="en-US" dirty="0" err="1" smtClean="0"/>
              <a:t>rax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Used by approx. 50% of </a:t>
            </a:r>
            <a:r>
              <a:rPr lang="en-US" dirty="0" err="1" smtClean="0"/>
              <a:t>maths</a:t>
            </a:r>
            <a:r>
              <a:rPr lang="en-US" dirty="0" smtClean="0"/>
              <a:t> instructions</a:t>
            </a:r>
          </a:p>
          <a:p>
            <a:pPr lvl="1"/>
            <a:r>
              <a:rPr lang="en-US" dirty="0" smtClean="0"/>
              <a:t>Removes a lot of separate load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7942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develop an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Gather </a:t>
            </a:r>
            <a:r>
              <a:rPr lang="en-US" dirty="0" err="1" smtClean="0"/>
              <a:t>shader</a:t>
            </a:r>
            <a:r>
              <a:rPr lang="en-US" dirty="0" smtClean="0"/>
              <a:t> workloads from games</a:t>
            </a:r>
          </a:p>
          <a:p>
            <a:r>
              <a:rPr lang="en-US" dirty="0" smtClean="0"/>
              <a:t>Compile to SMCANI with compiler</a:t>
            </a:r>
          </a:p>
          <a:p>
            <a:pPr lvl="1"/>
            <a:r>
              <a:rPr lang="en-US" dirty="0" smtClean="0"/>
              <a:t>Add new instruction or change architecture</a:t>
            </a:r>
          </a:p>
          <a:p>
            <a:pPr lvl="1"/>
            <a:r>
              <a:rPr lang="en-US" dirty="0" smtClean="0"/>
              <a:t>Change compiler to use new thing</a:t>
            </a:r>
          </a:p>
          <a:p>
            <a:pPr lvl="1"/>
            <a:r>
              <a:rPr lang="en-US" dirty="0" smtClean="0"/>
              <a:t>Run through simulators to gauge performance &amp; power</a:t>
            </a:r>
          </a:p>
          <a:p>
            <a:pPr lvl="1"/>
            <a:r>
              <a:rPr lang="en-US" dirty="0" smtClean="0"/>
              <a:t>Accept/reject new thing</a:t>
            </a:r>
          </a:p>
          <a:p>
            <a:pPr lvl="1"/>
            <a:r>
              <a:rPr lang="en-US" dirty="0" smtClean="0"/>
              <a:t>Iterate like crazy</a:t>
            </a:r>
          </a:p>
          <a:p>
            <a:r>
              <a:rPr lang="en-US" dirty="0" smtClean="0"/>
              <a:t>Hugely powerful</a:t>
            </a:r>
          </a:p>
          <a:p>
            <a:pPr lvl="1"/>
            <a:r>
              <a:rPr lang="en-US" dirty="0" smtClean="0"/>
              <a:t>Typically managed a week for a new architectural feature</a:t>
            </a:r>
          </a:p>
          <a:p>
            <a:pPr lvl="1"/>
            <a:r>
              <a:rPr lang="en-US" dirty="0" smtClean="0"/>
              <a:t>A new instruction was a day</a:t>
            </a:r>
          </a:p>
          <a:p>
            <a:pPr lvl="1"/>
            <a:r>
              <a:rPr lang="en-US" dirty="0" smtClean="0"/>
              <a:t>Tried a massive number of features and combos</a:t>
            </a:r>
          </a:p>
          <a:p>
            <a:pPr lvl="1"/>
            <a:r>
              <a:rPr lang="en-US" dirty="0" smtClean="0"/>
              <a:t>Lots of “interesting ideas” the compiler couldn’t deal with – rejected!</a:t>
            </a:r>
          </a:p>
          <a:p>
            <a:r>
              <a:rPr lang="en-US" dirty="0" smtClean="0"/>
              <a:t>This also informs the design of the surrounding “fixed function” pipe</a:t>
            </a:r>
          </a:p>
        </p:txBody>
      </p:sp>
    </p:spTree>
    <p:extLst>
      <p:ext uri="{BB962C8B-B14F-4D97-AF65-F5344CB8AC3E}">
        <p14:creationId xmlns:p14="http://schemas.microsoft.com/office/powerpoint/2010/main" val="20148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SMCA core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Which core do we start with?</a:t>
            </a:r>
          </a:p>
          <a:p>
            <a:pPr lvl="1"/>
            <a:r>
              <a:rPr lang="en-US" dirty="0"/>
              <a:t>Both need major surgery to support 512-bit SIMD units + 4 </a:t>
            </a:r>
            <a:r>
              <a:rPr lang="en-US" dirty="0" smtClean="0"/>
              <a:t>threads</a:t>
            </a:r>
          </a:p>
          <a:p>
            <a:r>
              <a:rPr lang="en-US" dirty="0" smtClean="0"/>
              <a:t>P54C – version of the original Pentium</a:t>
            </a:r>
          </a:p>
          <a:p>
            <a:pPr lvl="1"/>
            <a:r>
              <a:rPr lang="en-US" dirty="0" smtClean="0"/>
              <a:t>Last Intel in-order core</a:t>
            </a:r>
          </a:p>
          <a:p>
            <a:pPr lvl="1"/>
            <a:r>
              <a:rPr lang="en-US" dirty="0" smtClean="0"/>
              <a:t>Needs to be expanded to 64-bit</a:t>
            </a:r>
          </a:p>
          <a:p>
            <a:pPr lvl="1"/>
            <a:r>
              <a:rPr lang="en-US" dirty="0" smtClean="0"/>
              <a:t>No existing MMX/SSE</a:t>
            </a:r>
          </a:p>
          <a:p>
            <a:pPr lvl="1"/>
            <a:r>
              <a:rPr lang="en-US" dirty="0" smtClean="0"/>
              <a:t>But… Ed </a:t>
            </a:r>
            <a:r>
              <a:rPr lang="en-US" dirty="0" err="1" smtClean="0"/>
              <a:t>Grochowski</a:t>
            </a:r>
            <a:endParaRPr lang="en-US" dirty="0" smtClean="0"/>
          </a:p>
          <a:p>
            <a:r>
              <a:rPr lang="en-US" dirty="0" err="1"/>
              <a:t>Bonnell</a:t>
            </a:r>
            <a:r>
              <a:rPr lang="en-US" dirty="0"/>
              <a:t> (Atom 1)</a:t>
            </a:r>
          </a:p>
          <a:p>
            <a:pPr lvl="1"/>
            <a:r>
              <a:rPr lang="en-US" dirty="0"/>
              <a:t>New, modern x86 ISA, 64-bit, already has MMX/SSE</a:t>
            </a:r>
          </a:p>
          <a:p>
            <a:pPr lvl="1"/>
            <a:r>
              <a:rPr lang="en-US" dirty="0"/>
              <a:t>But that team was heads-down trying to ship</a:t>
            </a:r>
          </a:p>
          <a:p>
            <a:r>
              <a:rPr lang="en-US" dirty="0" smtClean="0"/>
              <a:t>P54C was judged the lowest risk (in retrospect – correct decision)</a:t>
            </a:r>
          </a:p>
        </p:txBody>
      </p:sp>
    </p:spTree>
    <p:extLst>
      <p:ext uri="{BB962C8B-B14F-4D97-AF65-F5344CB8AC3E}">
        <p14:creationId xmlns:p14="http://schemas.microsoft.com/office/powerpoint/2010/main" val="135610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P54C pairing and “free”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P54C pairing: two </a:t>
            </a:r>
            <a:r>
              <a:rPr lang="en-US" dirty="0" err="1" smtClean="0"/>
              <a:t>decode+execute</a:t>
            </a:r>
            <a:r>
              <a:rPr lang="en-US" dirty="0" smtClean="0"/>
              <a:t> pipes</a:t>
            </a:r>
          </a:p>
          <a:p>
            <a:pPr lvl="1"/>
            <a:r>
              <a:rPr lang="en-US" dirty="0" smtClean="0"/>
              <a:t>“Fat” U pipe can execute any instruction. The SIMD ALU hangs off this pipe</a:t>
            </a:r>
          </a:p>
          <a:p>
            <a:pPr lvl="1"/>
            <a:r>
              <a:rPr lang="en-US" dirty="0" smtClean="0"/>
              <a:t>“Thin” V pipe can execute scalar instructions, and SIMD store</a:t>
            </a:r>
          </a:p>
          <a:p>
            <a:r>
              <a:rPr lang="en-US" dirty="0" smtClean="0"/>
              <a:t>Compiler high goals</a:t>
            </a:r>
          </a:p>
          <a:p>
            <a:pPr lvl="1"/>
            <a:r>
              <a:rPr lang="en-US" dirty="0" smtClean="0"/>
              <a:t>Keep the U pipe full of SIMD math instructions all the time</a:t>
            </a:r>
          </a:p>
          <a:p>
            <a:pPr lvl="1"/>
            <a:r>
              <a:rPr lang="en-US" dirty="0" smtClean="0"/>
              <a:t>Use the V pipe for “life support” scalar instructions and vector stores</a:t>
            </a:r>
          </a:p>
          <a:p>
            <a:pPr lvl="2"/>
            <a:r>
              <a:rPr lang="en-US" dirty="0" smtClean="0"/>
              <a:t>Address computation</a:t>
            </a:r>
          </a:p>
          <a:p>
            <a:pPr lvl="2"/>
            <a:r>
              <a:rPr lang="en-US" dirty="0" smtClean="0"/>
              <a:t>Loop counters</a:t>
            </a:r>
          </a:p>
          <a:p>
            <a:pPr lvl="2"/>
            <a:r>
              <a:rPr lang="en-US" dirty="0" smtClean="0"/>
              <a:t>Branches</a:t>
            </a:r>
          </a:p>
          <a:p>
            <a:pPr lvl="2"/>
            <a:r>
              <a:rPr lang="en-US" dirty="0" smtClean="0"/>
              <a:t>Vector stores</a:t>
            </a:r>
          </a:p>
          <a:p>
            <a:pPr lvl="1"/>
            <a:r>
              <a:rPr lang="en-US" dirty="0" smtClean="0"/>
              <a:t>Load-op on U and store on V means memory is often “free”</a:t>
            </a:r>
          </a:p>
        </p:txBody>
      </p:sp>
    </p:spTree>
    <p:extLst>
      <p:ext uri="{BB962C8B-B14F-4D97-AF65-F5344CB8AC3E}">
        <p14:creationId xmlns:p14="http://schemas.microsoft.com/office/powerpoint/2010/main" val="283761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P54C details shaped the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microarchitecture driving architecture and ISA</a:t>
            </a:r>
          </a:p>
          <a:p>
            <a:pPr lvl="1"/>
            <a:r>
              <a:rPr lang="en-US" dirty="0" smtClean="0"/>
              <a:t>Dual-issue </a:t>
            </a:r>
            <a:r>
              <a:rPr lang="en-US" dirty="0" err="1"/>
              <a:t>f</a:t>
            </a:r>
            <a:r>
              <a:rPr lang="en-US" dirty="0" err="1" smtClean="0"/>
              <a:t>at+thin</a:t>
            </a:r>
            <a:r>
              <a:rPr lang="en-US" dirty="0" smtClean="0"/>
              <a:t> pipes</a:t>
            </a:r>
          </a:p>
          <a:p>
            <a:pPr lvl="1"/>
            <a:r>
              <a:rPr lang="en-US" dirty="0" smtClean="0"/>
              <a:t>Requires load-op in the ISA to support it</a:t>
            </a:r>
          </a:p>
          <a:p>
            <a:pPr lvl="1"/>
            <a:r>
              <a:rPr lang="en-US" dirty="0" smtClean="0"/>
              <a:t>Vector stores remain cheap</a:t>
            </a:r>
          </a:p>
          <a:p>
            <a:r>
              <a:rPr lang="en-US" dirty="0" smtClean="0"/>
              <a:t>Before committing to this, we HAD to prove the compiler can cope</a:t>
            </a:r>
          </a:p>
          <a:p>
            <a:pPr lvl="1"/>
            <a:r>
              <a:rPr lang="en-US" dirty="0" smtClean="0"/>
              <a:t>And indeed it could</a:t>
            </a:r>
          </a:p>
          <a:p>
            <a:pPr lvl="1"/>
            <a:r>
              <a:rPr lang="en-US" dirty="0" smtClean="0"/>
              <a:t>Lots of other interesting ideas rejected because compiler couldn’t cope</a:t>
            </a:r>
          </a:p>
          <a:p>
            <a:pPr lvl="1"/>
            <a:r>
              <a:rPr lang="en-US" dirty="0" smtClean="0"/>
              <a:t>When designing an ISA, write the compiler first!</a:t>
            </a:r>
          </a:p>
          <a:p>
            <a:r>
              <a:rPr lang="en-US" dirty="0" smtClean="0"/>
              <a:t>Looking forwards, these limits help all architectures</a:t>
            </a:r>
          </a:p>
          <a:p>
            <a:pPr lvl="1"/>
            <a:r>
              <a:rPr lang="en-US" dirty="0" smtClean="0"/>
              <a:t>But be careful of painting yourself into a corner when the </a:t>
            </a:r>
            <a:r>
              <a:rPr lang="en-US" dirty="0" err="1" smtClean="0"/>
              <a:t>uarch</a:t>
            </a:r>
            <a:r>
              <a:rPr lang="en-US" dirty="0" smtClean="0"/>
              <a:t> changes!</a:t>
            </a:r>
          </a:p>
        </p:txBody>
      </p:sp>
    </p:spTree>
    <p:extLst>
      <p:ext uri="{BB962C8B-B14F-4D97-AF65-F5344CB8AC3E}">
        <p14:creationId xmlns:p14="http://schemas.microsoft.com/office/powerpoint/2010/main" val="10690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P54C pairing and load-op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47206" y="182565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337"/>
                <a:gridCol w="1206863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Pipe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RF reads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RF writes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Total per clock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vmadd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v0, v1 , v2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v0, v1,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v2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3R,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2W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vload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v3, [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rax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vmadd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v0, v4, v3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v0, v4, v3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4R,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1W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vstore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rbx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],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v5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41623" y="3679854"/>
            <a:ext cx="163358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Req</a:t>
            </a:r>
            <a:r>
              <a:rPr lang="en-US" dirty="0" smtClean="0"/>
              <a:t>: 4R, 2W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P54C pairing and load-op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14651"/>
              </p:ext>
            </p:extLst>
          </p:nvPr>
        </p:nvGraphicFramePr>
        <p:xfrm>
          <a:off x="1047206" y="182565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337"/>
                <a:gridCol w="1206863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Pipe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RF reads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RF writes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Total per clock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vmadd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v0, v1 , v2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v0, v1,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v2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3R,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2W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vload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v3, [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rax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vmadd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v0, v4, v3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v0, v4, v3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4R,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1W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vstore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rbx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],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v5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975926"/>
              </p:ext>
            </p:extLst>
          </p:nvPr>
        </p:nvGraphicFramePr>
        <p:xfrm>
          <a:off x="1047206" y="457320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337"/>
                <a:gridCol w="1206863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Pipe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RF reads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RF writes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Total per clock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vmadd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v0, v1 , v2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v0, v1,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v2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3R, 1W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vmadd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v0, v4, [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rax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v0, v4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3R, 1W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vstore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rbx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],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v5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4366623" y="3814820"/>
            <a:ext cx="1489166" cy="600426"/>
          </a:xfrm>
          <a:prstGeom prst="downArrow">
            <a:avLst>
              <a:gd name="adj1" fmla="val 64655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Load-op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1623" y="3679854"/>
            <a:ext cx="163358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Req</a:t>
            </a:r>
            <a:r>
              <a:rPr lang="en-US" dirty="0" smtClean="0"/>
              <a:t>: 4R, 2W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41622" y="6056568"/>
            <a:ext cx="163358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Req</a:t>
            </a:r>
            <a:r>
              <a:rPr lang="en-US" dirty="0" smtClean="0"/>
              <a:t>: 3R, 1W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2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P54C pairing and load-op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47206" y="182565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337"/>
                <a:gridCol w="1206863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Pipe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RF reads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RF writes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Total per clock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vmadd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v0, v1 , v2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v0, v1,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v2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3R,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2W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vload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v3, [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rax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vmadd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v0, v4, v3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v0, v4, v3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4R,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1W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vstore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rbx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],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v5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47206" y="457320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337"/>
                <a:gridCol w="1206863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Pipe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RF reads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RF writes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Total per clock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vmadd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v0, v1 , v2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v0, v1,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v2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3R, 1W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vmadd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v0, v4, [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rax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v0, v4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3R, 1W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vstore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rbx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],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v5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4366623" y="3814820"/>
            <a:ext cx="1489166" cy="600426"/>
          </a:xfrm>
          <a:prstGeom prst="downArrow">
            <a:avLst>
              <a:gd name="adj1" fmla="val 64655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Load-op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1623" y="3679854"/>
            <a:ext cx="163358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Req</a:t>
            </a:r>
            <a:r>
              <a:rPr lang="en-US" dirty="0" smtClean="0"/>
              <a:t>: 4R, 2W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41622" y="6056568"/>
            <a:ext cx="163358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Req</a:t>
            </a:r>
            <a:r>
              <a:rPr lang="en-US" dirty="0" smtClean="0"/>
              <a:t>: 3R, 1W</a:t>
            </a:r>
            <a:endParaRPr lang="en-US" dirty="0"/>
          </a:p>
        </p:txBody>
      </p:sp>
      <p:sp>
        <p:nvSpPr>
          <p:cNvPr id="3" name="Curved Left Arrow 2"/>
          <p:cNvSpPr/>
          <p:nvPr/>
        </p:nvSpPr>
        <p:spPr>
          <a:xfrm>
            <a:off x="9483633" y="3753394"/>
            <a:ext cx="1045029" cy="2672506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15748" y="4350983"/>
            <a:ext cx="1576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Significant reduction in area and power for the register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different and sadly incompatible encodings</a:t>
            </a:r>
          </a:p>
          <a:p>
            <a:r>
              <a:rPr lang="en-US" dirty="0" smtClean="0"/>
              <a:t>Constant tension between the needs of a simple in-order core and a complex out-of-order Big Core</a:t>
            </a:r>
          </a:p>
          <a:p>
            <a:r>
              <a:rPr lang="en-US" dirty="0" smtClean="0"/>
              <a:t>KNF: D6 (SALC) and 62 (BOUND) prefixes – only free in 64-bit mode</a:t>
            </a:r>
          </a:p>
          <a:p>
            <a:r>
              <a:rPr lang="en-US" dirty="0" smtClean="0"/>
              <a:t>KNC: 62 + 3 byte “MVEX” prefix used for all instructions</a:t>
            </a:r>
          </a:p>
          <a:p>
            <a:r>
              <a:rPr lang="en-US" dirty="0" smtClean="0"/>
              <a:t>KNL/AVX512: MVEX tweaked to become current “EVEX” prefix</a:t>
            </a:r>
          </a:p>
        </p:txBody>
      </p:sp>
    </p:spTree>
    <p:extLst>
      <p:ext uri="{BB962C8B-B14F-4D97-AF65-F5344CB8AC3E}">
        <p14:creationId xmlns:p14="http://schemas.microsoft.com/office/powerpoint/2010/main" val="10733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Focusing on the </a:t>
            </a:r>
            <a:r>
              <a:rPr lang="en-US" dirty="0" err="1" smtClean="0"/>
              <a:t>Larrabee</a:t>
            </a:r>
            <a:r>
              <a:rPr lang="en-US" dirty="0" smtClean="0"/>
              <a:t>-derived instruction set, not the device.</a:t>
            </a:r>
          </a:p>
          <a:p>
            <a:pPr marL="0" indent="0">
              <a:buNone/>
            </a:pPr>
            <a:r>
              <a:rPr lang="en-US" dirty="0" smtClean="0"/>
              <a:t>All this is from memory, so may not be 100% accurate!</a:t>
            </a:r>
          </a:p>
          <a:p>
            <a:pPr marL="0" indent="0">
              <a:buNone/>
            </a:pPr>
            <a:r>
              <a:rPr lang="en-US" dirty="0" smtClean="0"/>
              <a:t>Lots and lots of people involved – far too many to name.</a:t>
            </a:r>
          </a:p>
          <a:p>
            <a:pPr marL="0" indent="0">
              <a:buNone/>
            </a:pPr>
            <a:r>
              <a:rPr lang="en-US" dirty="0"/>
              <a:t>(this is the Director’s Cut Extended Edition of the slides)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 even remotely an official Intel document/guide/spec sheet.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66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different and sadly incompatible encodings</a:t>
            </a:r>
          </a:p>
          <a:p>
            <a:r>
              <a:rPr lang="en-US" dirty="0" smtClean="0"/>
              <a:t>Constant tension between the needs of a simple in-order core and a complex out-of-order Big Core</a:t>
            </a:r>
          </a:p>
          <a:p>
            <a:r>
              <a:rPr lang="en-US" dirty="0" smtClean="0"/>
              <a:t>KNF: D6 (SALC) and 62 (BOUND) prefixes – only free in 64-bit mode</a:t>
            </a:r>
          </a:p>
          <a:p>
            <a:r>
              <a:rPr lang="en-US" dirty="0" smtClean="0"/>
              <a:t>KNC: 62 + 3 byte “MVEX” prefix used for all instructions</a:t>
            </a:r>
          </a:p>
          <a:p>
            <a:r>
              <a:rPr lang="en-US" dirty="0" smtClean="0"/>
              <a:t>KNL/AVX512: MVEX tweaked to become current “EVEX” prefix</a:t>
            </a:r>
          </a:p>
          <a:p>
            <a:r>
              <a:rPr lang="en-US" dirty="0" smtClean="0"/>
              <a:t>Convergence was extremely painful</a:t>
            </a:r>
          </a:p>
          <a:p>
            <a:pPr lvl="1"/>
            <a:r>
              <a:rPr lang="en-US" dirty="0" smtClean="0"/>
              <a:t>The REAL cost of x86 legacy is not gates, it’s lots and lots of meetings</a:t>
            </a:r>
          </a:p>
          <a:p>
            <a:pPr lvl="1"/>
            <a:r>
              <a:rPr lang="en-US" dirty="0" smtClean="0"/>
              <a:t>Cunning-but-complex encoding tricks used to avoid existing x86 instructions</a:t>
            </a:r>
          </a:p>
        </p:txBody>
      </p:sp>
    </p:spTree>
    <p:extLst>
      <p:ext uri="{BB962C8B-B14F-4D97-AF65-F5344CB8AC3E}">
        <p14:creationId xmlns:p14="http://schemas.microsoft.com/office/powerpoint/2010/main" val="14805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From a programming viewpoint they:</a:t>
            </a:r>
          </a:p>
          <a:p>
            <a:pPr lvl="1"/>
            <a:r>
              <a:rPr lang="en-US" dirty="0" smtClean="0"/>
              <a:t>Are esoteric</a:t>
            </a:r>
          </a:p>
          <a:p>
            <a:pPr lvl="1"/>
            <a:r>
              <a:rPr lang="en-US" dirty="0" smtClean="0"/>
              <a:t>Get in your way</a:t>
            </a:r>
          </a:p>
          <a:p>
            <a:pPr lvl="1"/>
            <a:r>
              <a:rPr lang="en-US" dirty="0" smtClean="0"/>
              <a:t>Never happen</a:t>
            </a:r>
          </a:p>
          <a:p>
            <a:pPr lvl="1"/>
            <a:r>
              <a:rPr lang="en-US" dirty="0" smtClean="0"/>
              <a:t>Why do I even care?</a:t>
            </a:r>
          </a:p>
        </p:txBody>
      </p:sp>
    </p:spTree>
    <p:extLst>
      <p:ext uri="{BB962C8B-B14F-4D97-AF65-F5344CB8AC3E}">
        <p14:creationId xmlns:p14="http://schemas.microsoft.com/office/powerpoint/2010/main" val="26628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From a programming viewpoint they:</a:t>
            </a:r>
          </a:p>
          <a:p>
            <a:pPr lvl="1"/>
            <a:r>
              <a:rPr lang="en-US" dirty="0" smtClean="0"/>
              <a:t>Are esoteric</a:t>
            </a:r>
          </a:p>
          <a:p>
            <a:pPr lvl="1"/>
            <a:r>
              <a:rPr lang="en-US" dirty="0" smtClean="0"/>
              <a:t>Get in your way</a:t>
            </a:r>
          </a:p>
          <a:p>
            <a:pPr lvl="1"/>
            <a:r>
              <a:rPr lang="en-US" dirty="0" smtClean="0"/>
              <a:t>Never happen</a:t>
            </a:r>
          </a:p>
          <a:p>
            <a:pPr lvl="1"/>
            <a:r>
              <a:rPr lang="en-US" dirty="0" smtClean="0"/>
              <a:t>Why do I even care?</a:t>
            </a:r>
          </a:p>
          <a:p>
            <a:r>
              <a:rPr lang="en-US" dirty="0" smtClean="0"/>
              <a:t>From an OS viewpoint they:</a:t>
            </a:r>
          </a:p>
          <a:p>
            <a:pPr lvl="1"/>
            <a:r>
              <a:rPr lang="en-US" dirty="0" smtClean="0"/>
              <a:t>Are how virtual and demand-paged memory works at all</a:t>
            </a:r>
          </a:p>
          <a:p>
            <a:pPr lvl="1"/>
            <a:r>
              <a:rPr lang="en-US" dirty="0" smtClean="0"/>
              <a:t>Happen constantly</a:t>
            </a:r>
          </a:p>
          <a:p>
            <a:pPr lvl="1"/>
            <a:r>
              <a:rPr lang="en-US" dirty="0" smtClean="0"/>
              <a:t>Are incredibly important to get right</a:t>
            </a:r>
          </a:p>
          <a:p>
            <a:pPr lvl="1"/>
            <a:r>
              <a:rPr lang="en-US" dirty="0" smtClean="0"/>
              <a:t>Very subtle – small changes in HW behavior can cause deadlocks/</a:t>
            </a:r>
            <a:r>
              <a:rPr lang="en-US" dirty="0" err="1" smtClean="0"/>
              <a:t>livelocks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43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From a programming viewpoint they:</a:t>
            </a:r>
          </a:p>
          <a:p>
            <a:pPr lvl="1"/>
            <a:r>
              <a:rPr lang="en-US" dirty="0" smtClean="0"/>
              <a:t>Are esoteric</a:t>
            </a:r>
          </a:p>
          <a:p>
            <a:pPr lvl="1"/>
            <a:r>
              <a:rPr lang="en-US" dirty="0" smtClean="0"/>
              <a:t>Get in your way</a:t>
            </a:r>
          </a:p>
          <a:p>
            <a:pPr lvl="1"/>
            <a:r>
              <a:rPr lang="en-US" dirty="0" smtClean="0"/>
              <a:t>Never happen</a:t>
            </a:r>
          </a:p>
          <a:p>
            <a:pPr lvl="1"/>
            <a:r>
              <a:rPr lang="en-US" dirty="0" smtClean="0"/>
              <a:t>Why do I even care?</a:t>
            </a:r>
          </a:p>
          <a:p>
            <a:r>
              <a:rPr lang="en-US" dirty="0" smtClean="0"/>
              <a:t>From an OS viewpoint they:</a:t>
            </a:r>
          </a:p>
          <a:p>
            <a:pPr lvl="1"/>
            <a:r>
              <a:rPr lang="en-US" dirty="0" smtClean="0"/>
              <a:t>Are how virtual and demand-paged memory works at all</a:t>
            </a:r>
          </a:p>
          <a:p>
            <a:pPr lvl="1"/>
            <a:r>
              <a:rPr lang="en-US" dirty="0" smtClean="0"/>
              <a:t>Happen constantly</a:t>
            </a:r>
          </a:p>
          <a:p>
            <a:pPr lvl="1"/>
            <a:r>
              <a:rPr lang="en-US" dirty="0" smtClean="0"/>
              <a:t>Are incredibly important to get right</a:t>
            </a:r>
          </a:p>
          <a:p>
            <a:pPr lvl="1"/>
            <a:r>
              <a:rPr lang="en-US" dirty="0" smtClean="0"/>
              <a:t>Very subtle – small changes in HW behavior can cause deadlocks/</a:t>
            </a:r>
            <a:r>
              <a:rPr lang="en-US" dirty="0" err="1" smtClean="0"/>
              <a:t>livelocks</a:t>
            </a:r>
            <a:endParaRPr lang="en-US" dirty="0" smtClean="0"/>
          </a:p>
          <a:p>
            <a:pPr lvl="1"/>
            <a:r>
              <a:rPr lang="en-US" b="1" dirty="0" smtClean="0"/>
              <a:t>P54C WASN’T BROKEN, SO DON’T TRY TO FIX IT!</a:t>
            </a:r>
          </a:p>
        </p:txBody>
      </p:sp>
    </p:spTree>
    <p:extLst>
      <p:ext uri="{BB962C8B-B14F-4D97-AF65-F5344CB8AC3E}">
        <p14:creationId xmlns:p14="http://schemas.microsoft.com/office/powerpoint/2010/main" val="24295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P54C pipeline was simple, small, short, but simple:</a:t>
            </a:r>
          </a:p>
          <a:p>
            <a:pPr lvl="1"/>
            <a:r>
              <a:rPr lang="en-US" dirty="0" smtClean="0"/>
              <a:t>Faults must be taken immediately after TLB lookup</a:t>
            </a:r>
          </a:p>
          <a:p>
            <a:pPr lvl="1"/>
            <a:r>
              <a:rPr lang="en-US" dirty="0" smtClean="0"/>
              <a:t>Go/</a:t>
            </a:r>
            <a:r>
              <a:rPr lang="en-US" dirty="0" err="1" smtClean="0"/>
              <a:t>nogo</a:t>
            </a:r>
            <a:r>
              <a:rPr lang="en-US" dirty="0" smtClean="0"/>
              <a:t> point is at the same time as the cache read</a:t>
            </a:r>
          </a:p>
          <a:p>
            <a:pPr lvl="1"/>
            <a:r>
              <a:rPr lang="en-US" dirty="0" smtClean="0"/>
              <a:t>Once an instruction has passed that point, CANNOT fail or fault or stop</a:t>
            </a:r>
          </a:p>
          <a:p>
            <a:r>
              <a:rPr lang="en-US" dirty="0" smtClean="0"/>
              <a:t>Therefore, must take/eliminate the fault before any “work”</a:t>
            </a:r>
          </a:p>
          <a:p>
            <a:pPr lvl="1"/>
            <a:r>
              <a:rPr lang="en-US" dirty="0" smtClean="0"/>
              <a:t>Can’t do 4 clocks of work THEN find a problem and take a fault</a:t>
            </a:r>
          </a:p>
          <a:p>
            <a:pPr lvl="1"/>
            <a:r>
              <a:rPr lang="en-US" dirty="0" smtClean="0"/>
              <a:t>Entire vector-</a:t>
            </a:r>
            <a:r>
              <a:rPr lang="en-US" dirty="0" err="1" smtClean="0"/>
              <a:t>maths</a:t>
            </a:r>
            <a:r>
              <a:rPr lang="en-US" dirty="0" smtClean="0"/>
              <a:t> pipeline is after go/</a:t>
            </a:r>
            <a:r>
              <a:rPr lang="en-US" dirty="0" err="1" smtClean="0"/>
              <a:t>nogo</a:t>
            </a:r>
            <a:r>
              <a:rPr lang="en-US" dirty="0" smtClean="0"/>
              <a:t> point</a:t>
            </a:r>
          </a:p>
          <a:p>
            <a:r>
              <a:rPr lang="en-US" dirty="0" smtClean="0"/>
              <a:t>Cannot look up TLB more than once</a:t>
            </a:r>
          </a:p>
          <a:p>
            <a:pPr lvl="1"/>
            <a:r>
              <a:rPr lang="en-US" dirty="0" smtClean="0"/>
              <a:t>Otherwise you need slow microcode or sequencing</a:t>
            </a:r>
          </a:p>
          <a:p>
            <a:pPr lvl="1"/>
            <a:r>
              <a:rPr lang="en-US" dirty="0" smtClean="0"/>
              <a:t>Therefore can only hit one cache line per instruction</a:t>
            </a:r>
          </a:p>
          <a:p>
            <a:pPr lvl="1"/>
            <a:r>
              <a:rPr lang="en-US" dirty="0" smtClean="0"/>
              <a:t>This affects a lot of the user-level instruction set</a:t>
            </a:r>
          </a:p>
        </p:txBody>
      </p:sp>
    </p:spTree>
    <p:extLst>
      <p:ext uri="{BB962C8B-B14F-4D97-AF65-F5344CB8AC3E}">
        <p14:creationId xmlns:p14="http://schemas.microsoft.com/office/powerpoint/2010/main" val="3956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addps</a:t>
            </a:r>
            <a:r>
              <a:rPr lang="en-US" dirty="0" smtClean="0"/>
              <a:t> v0{k1}, v1, [rax+128]</a:t>
            </a:r>
          </a:p>
          <a:p>
            <a:r>
              <a:rPr lang="en-US" dirty="0" smtClean="0"/>
              <a:t>Stages of the P54C virtual memory pipeline:</a:t>
            </a:r>
          </a:p>
          <a:p>
            <a:r>
              <a:rPr lang="en-US" dirty="0" smtClean="0"/>
              <a:t>Compute (rax+128) – “linear address”</a:t>
            </a:r>
          </a:p>
          <a:p>
            <a:r>
              <a:rPr lang="en-US" dirty="0" smtClean="0"/>
              <a:t>Look up in TLB to find “physical address” and permissions</a:t>
            </a:r>
          </a:p>
          <a:p>
            <a:r>
              <a:rPr lang="en-US" dirty="0" smtClean="0"/>
              <a:t>If TLB hit:</a:t>
            </a:r>
          </a:p>
        </p:txBody>
      </p:sp>
    </p:spTree>
    <p:extLst>
      <p:ext uri="{BB962C8B-B14F-4D97-AF65-F5344CB8AC3E}">
        <p14:creationId xmlns:p14="http://schemas.microsoft.com/office/powerpoint/2010/main" val="29407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addps</a:t>
            </a:r>
            <a:r>
              <a:rPr lang="en-US" dirty="0" smtClean="0"/>
              <a:t> v0{k1}, v1, [rax+128]</a:t>
            </a:r>
          </a:p>
          <a:p>
            <a:r>
              <a:rPr lang="en-US" dirty="0" smtClean="0"/>
              <a:t>Stages of the P54C virtual memory pipeline:</a:t>
            </a:r>
          </a:p>
          <a:p>
            <a:r>
              <a:rPr lang="en-US" dirty="0" smtClean="0"/>
              <a:t>Compute (rax+128) – “linear address”</a:t>
            </a:r>
          </a:p>
          <a:p>
            <a:r>
              <a:rPr lang="en-US" dirty="0" smtClean="0"/>
              <a:t>Look up in TLB to find “physical address” and permissions</a:t>
            </a:r>
          </a:p>
          <a:p>
            <a:r>
              <a:rPr lang="en-US" dirty="0" smtClean="0"/>
              <a:t>If TLB hit:</a:t>
            </a:r>
          </a:p>
          <a:p>
            <a:r>
              <a:rPr lang="en-US" dirty="0" smtClean="0"/>
              <a:t>Check permissions, look up physical address in cache</a:t>
            </a:r>
          </a:p>
          <a:p>
            <a:r>
              <a:rPr lang="en-US" dirty="0" smtClean="0"/>
              <a:t>Do vector addition</a:t>
            </a:r>
          </a:p>
          <a:p>
            <a:r>
              <a:rPr lang="en-US" dirty="0" smtClean="0"/>
              <a:t>Write result to register file</a:t>
            </a:r>
          </a:p>
          <a:p>
            <a:r>
              <a:rPr lang="en-US" dirty="0" smtClean="0"/>
              <a:t>Retire operation</a:t>
            </a:r>
          </a:p>
        </p:txBody>
      </p:sp>
    </p:spTree>
    <p:extLst>
      <p:ext uri="{BB962C8B-B14F-4D97-AF65-F5344CB8AC3E}">
        <p14:creationId xmlns:p14="http://schemas.microsoft.com/office/powerpoint/2010/main" val="268005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addps</a:t>
            </a:r>
            <a:r>
              <a:rPr lang="en-US" dirty="0" smtClean="0"/>
              <a:t> v0{k1}, v1, [rax+128]</a:t>
            </a:r>
          </a:p>
          <a:p>
            <a:r>
              <a:rPr lang="en-US" dirty="0" smtClean="0"/>
              <a:t>Stages of the P54C virtual memory pipeline:</a:t>
            </a:r>
          </a:p>
          <a:p>
            <a:r>
              <a:rPr lang="en-US" dirty="0" smtClean="0"/>
              <a:t>Compute (rax+128) – “linear address”</a:t>
            </a:r>
          </a:p>
          <a:p>
            <a:r>
              <a:rPr lang="en-US" dirty="0" smtClean="0"/>
              <a:t>Look up in TLB to find “physical address” and permissions</a:t>
            </a:r>
          </a:p>
          <a:p>
            <a:r>
              <a:rPr lang="en-US" dirty="0" smtClean="0"/>
              <a:t>If TLB miss:</a:t>
            </a:r>
          </a:p>
        </p:txBody>
      </p:sp>
    </p:spTree>
    <p:extLst>
      <p:ext uri="{BB962C8B-B14F-4D97-AF65-F5344CB8AC3E}">
        <p14:creationId xmlns:p14="http://schemas.microsoft.com/office/powerpoint/2010/main" val="36939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addps</a:t>
            </a:r>
            <a:r>
              <a:rPr lang="en-US" dirty="0" smtClean="0"/>
              <a:t> v0{k1}, v1, [rax+128]</a:t>
            </a:r>
          </a:p>
          <a:p>
            <a:r>
              <a:rPr lang="en-US" dirty="0" smtClean="0"/>
              <a:t>Stages of the P54C virtual memory pipeline:</a:t>
            </a:r>
          </a:p>
          <a:p>
            <a:r>
              <a:rPr lang="en-US" dirty="0" smtClean="0"/>
              <a:t>Compute (rax+128) – “linear address”</a:t>
            </a:r>
          </a:p>
          <a:p>
            <a:r>
              <a:rPr lang="en-US" dirty="0" smtClean="0"/>
              <a:t>Look up in TLB to find “physical address” and permissions</a:t>
            </a:r>
          </a:p>
          <a:p>
            <a:r>
              <a:rPr lang="en-US" dirty="0" smtClean="0"/>
              <a:t>If TLB miss:</a:t>
            </a:r>
            <a:endParaRPr lang="en-US" dirty="0"/>
          </a:p>
          <a:p>
            <a:r>
              <a:rPr lang="en-US" dirty="0" smtClean="0"/>
              <a:t>Put thread to sleep</a:t>
            </a:r>
          </a:p>
          <a:p>
            <a:r>
              <a:rPr lang="en-US" dirty="0" smtClean="0"/>
              <a:t>Walk page tables to resolve virtual-to-physical mapping</a:t>
            </a:r>
          </a:p>
          <a:p>
            <a:r>
              <a:rPr lang="en-US" dirty="0" smtClean="0"/>
              <a:t>If no valid entry in page table, signal page fault to OS</a:t>
            </a:r>
          </a:p>
          <a:p>
            <a:r>
              <a:rPr lang="en-US" dirty="0" smtClean="0"/>
              <a:t>Otherwise, fill in TLB entry, retry instruction</a:t>
            </a:r>
          </a:p>
        </p:txBody>
      </p:sp>
    </p:spTree>
    <p:extLst>
      <p:ext uri="{BB962C8B-B14F-4D97-AF65-F5344CB8AC3E}">
        <p14:creationId xmlns:p14="http://schemas.microsoft.com/office/powerpoint/2010/main" val="7772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early decisions – effort/risk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SMCANI is how we do all floating-point </a:t>
            </a:r>
            <a:r>
              <a:rPr lang="en-US" dirty="0" err="1" smtClean="0"/>
              <a:t>maths</a:t>
            </a:r>
            <a:endParaRPr lang="en-US" dirty="0" smtClean="0"/>
          </a:p>
          <a:p>
            <a:pPr lvl="1"/>
            <a:r>
              <a:rPr lang="en-US" dirty="0" smtClean="0"/>
              <a:t>Do not add MMX, SSE</a:t>
            </a:r>
          </a:p>
          <a:p>
            <a:pPr lvl="1"/>
            <a:r>
              <a:rPr lang="en-US" dirty="0" smtClean="0"/>
              <a:t>Deprecate x87 (allow it to stay slow)</a:t>
            </a:r>
          </a:p>
          <a:p>
            <a:r>
              <a:rPr lang="en-US" dirty="0" smtClean="0"/>
              <a:t>64-bit address mode only</a:t>
            </a:r>
          </a:p>
          <a:p>
            <a:pPr lvl="1"/>
            <a:r>
              <a:rPr lang="en-US" dirty="0" smtClean="0"/>
              <a:t>Real, protected and virtual modes work for boot &amp; testing, but don’t have SMACNI</a:t>
            </a:r>
          </a:p>
          <a:p>
            <a:r>
              <a:rPr lang="en-US" dirty="0" smtClean="0"/>
              <a:t>No native 8+16 bit SIMD support</a:t>
            </a:r>
          </a:p>
          <a:p>
            <a:pPr lvl="1"/>
            <a:r>
              <a:rPr lang="en-US" dirty="0" err="1" smtClean="0"/>
              <a:t>Upconvert</a:t>
            </a:r>
            <a:r>
              <a:rPr lang="en-US" dirty="0" smtClean="0"/>
              <a:t> to 32 bit on load, </a:t>
            </a:r>
            <a:r>
              <a:rPr lang="en-US" dirty="0" err="1" smtClean="0"/>
              <a:t>downconvert</a:t>
            </a:r>
            <a:r>
              <a:rPr lang="en-US" dirty="0" smtClean="0"/>
              <a:t> on store</a:t>
            </a:r>
          </a:p>
          <a:p>
            <a:pPr lvl="1"/>
            <a:r>
              <a:rPr lang="en-US" dirty="0" smtClean="0"/>
              <a:t>Built-in conversions to/from float16/11/10, int8/int16, 10:10:10:2, other </a:t>
            </a:r>
            <a:r>
              <a:rPr lang="en-US" dirty="0" err="1" smtClean="0"/>
              <a:t>gfx</a:t>
            </a:r>
            <a:r>
              <a:rPr lang="en-US" dirty="0" smtClean="0"/>
              <a:t> formats</a:t>
            </a:r>
          </a:p>
          <a:p>
            <a:r>
              <a:rPr lang="en-US" dirty="0" smtClean="0"/>
              <a:t>No native SIMD int64 support – use add-with-carry instructions instead</a:t>
            </a:r>
          </a:p>
          <a:p>
            <a:r>
              <a:rPr lang="en-US" dirty="0" smtClean="0"/>
              <a:t>Limited native float64 support</a:t>
            </a:r>
          </a:p>
          <a:p>
            <a:pPr lvl="1"/>
            <a:r>
              <a:rPr lang="en-US" dirty="0" smtClean="0"/>
              <a:t>Would be improved in KNC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064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User-level architecture</a:t>
            </a:r>
          </a:p>
          <a:p>
            <a:pPr lvl="1"/>
            <a:r>
              <a:rPr lang="en-US" dirty="0"/>
              <a:t>Register count &amp; size</a:t>
            </a:r>
          </a:p>
          <a:p>
            <a:pPr lvl="1"/>
            <a:r>
              <a:rPr lang="en-US" dirty="0"/>
              <a:t>Instruction set, encoding</a:t>
            </a:r>
          </a:p>
          <a:p>
            <a:r>
              <a:rPr lang="en-US" dirty="0"/>
              <a:t>OS-level architecture</a:t>
            </a:r>
          </a:p>
          <a:p>
            <a:pPr lvl="1"/>
            <a:r>
              <a:rPr lang="en-US" dirty="0"/>
              <a:t>Supervisor states and faulting</a:t>
            </a:r>
          </a:p>
          <a:p>
            <a:pPr lvl="1"/>
            <a:r>
              <a:rPr lang="en-US" dirty="0"/>
              <a:t>Virtual memory table structures</a:t>
            </a:r>
          </a:p>
          <a:p>
            <a:pPr lvl="1"/>
            <a:r>
              <a:rPr lang="en-US" dirty="0" err="1"/>
              <a:t>Hyperthreading</a:t>
            </a:r>
            <a:r>
              <a:rPr lang="en-US" dirty="0"/>
              <a:t>, non-uniform memory arch</a:t>
            </a:r>
          </a:p>
          <a:p>
            <a:r>
              <a:rPr lang="en-US" dirty="0" smtClean="0"/>
              <a:t>Micro-architecture (“</a:t>
            </a:r>
            <a:r>
              <a:rPr lang="en-US" dirty="0" err="1" smtClean="0"/>
              <a:t>uarch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Cache size/ways/tags, branch prediction</a:t>
            </a:r>
          </a:p>
          <a:p>
            <a:pPr lvl="1"/>
            <a:r>
              <a:rPr lang="en-US" dirty="0" smtClean="0"/>
              <a:t>Number &amp; type of pipeline stages, latency</a:t>
            </a:r>
          </a:p>
          <a:p>
            <a:pPr lvl="1"/>
            <a:r>
              <a:rPr lang="en-US" dirty="0" smtClean="0"/>
              <a:t>In/out-of-order, number &amp; type of ALUs</a:t>
            </a:r>
          </a:p>
          <a:p>
            <a:r>
              <a:rPr lang="en-US" dirty="0"/>
              <a:t>Design</a:t>
            </a:r>
          </a:p>
          <a:p>
            <a:pPr lvl="1"/>
            <a:r>
              <a:rPr lang="en-US" dirty="0"/>
              <a:t>Physical layout, timing, power &amp; clock gating, clock trees,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61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early decisions – effort/risk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Unaligned memory access forbidden</a:t>
            </a:r>
          </a:p>
          <a:p>
            <a:pPr lvl="1"/>
            <a:r>
              <a:rPr lang="en-US" dirty="0" smtClean="0"/>
              <a:t>Was 1/3</a:t>
            </a:r>
            <a:r>
              <a:rPr lang="en-US" baseline="30000" dirty="0" smtClean="0"/>
              <a:t>rd</a:t>
            </a:r>
            <a:r>
              <a:rPr lang="en-US" dirty="0" smtClean="0"/>
              <a:t> speed in P54C already – would never use it deliberately!</a:t>
            </a:r>
          </a:p>
          <a:p>
            <a:pPr lvl="1"/>
            <a:r>
              <a:rPr lang="en-US" dirty="0" smtClean="0"/>
              <a:t>HW to support it was prohibitive</a:t>
            </a:r>
          </a:p>
          <a:p>
            <a:pPr lvl="1"/>
            <a:r>
              <a:rPr lang="en-US" dirty="0" smtClean="0"/>
              <a:t>Nasty corner cases e.g. spanning cache lines</a:t>
            </a:r>
          </a:p>
          <a:p>
            <a:r>
              <a:rPr lang="en-US" dirty="0" err="1" smtClean="0"/>
              <a:t>Denormals</a:t>
            </a:r>
            <a:r>
              <a:rPr lang="en-US" dirty="0" smtClean="0"/>
              <a:t> read as zero (DAZ) and flushed to zero (FTZ)</a:t>
            </a:r>
          </a:p>
          <a:p>
            <a:r>
              <a:rPr lang="en-US" dirty="0" smtClean="0"/>
              <a:t>FP rounding fixed at Round-To-</a:t>
            </a:r>
            <a:r>
              <a:rPr lang="en-US" dirty="0" err="1" smtClean="0"/>
              <a:t>Nearest,Even</a:t>
            </a:r>
            <a:endParaRPr lang="en-US" dirty="0"/>
          </a:p>
          <a:p>
            <a:r>
              <a:rPr lang="en-US" dirty="0" smtClean="0"/>
              <a:t>Floating-point exceptions just set sticky bits, do not cause faults</a:t>
            </a:r>
          </a:p>
          <a:p>
            <a:r>
              <a:rPr lang="en-US" dirty="0" smtClean="0"/>
              <a:t>Transcendental functions composed from code sequences</a:t>
            </a:r>
          </a:p>
          <a:p>
            <a:pPr lvl="1"/>
            <a:r>
              <a:rPr lang="en-US" dirty="0" smtClean="0"/>
              <a:t>P54C ran microcode quite slowly</a:t>
            </a:r>
          </a:p>
          <a:p>
            <a:pPr lvl="1"/>
            <a:r>
              <a:rPr lang="en-US" dirty="0" smtClean="0"/>
              <a:t>Typically a low-precision lookup table, then Newton-Raphson iteration</a:t>
            </a:r>
          </a:p>
        </p:txBody>
      </p:sp>
    </p:spTree>
    <p:extLst>
      <p:ext uri="{BB962C8B-B14F-4D97-AF65-F5344CB8AC3E}">
        <p14:creationId xmlns:p14="http://schemas.microsoft.com/office/powerpoint/2010/main" val="17192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SMCA to </a:t>
            </a:r>
            <a:r>
              <a:rPr lang="en-US" dirty="0" err="1" smtClean="0"/>
              <a:t>Larrabee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Around 2005, official codename chosen</a:t>
            </a:r>
          </a:p>
          <a:p>
            <a:pPr lvl="1"/>
            <a:r>
              <a:rPr lang="en-US" dirty="0" smtClean="0"/>
              <a:t>Codenames are landmarks – </a:t>
            </a:r>
            <a:r>
              <a:rPr lang="en-US" dirty="0" err="1" smtClean="0"/>
              <a:t>Larrabee</a:t>
            </a:r>
            <a:r>
              <a:rPr lang="en-US" dirty="0" smtClean="0"/>
              <a:t> is a mountain &amp; a state park</a:t>
            </a:r>
          </a:p>
          <a:p>
            <a:pPr lvl="1"/>
            <a:r>
              <a:rPr lang="en-US" dirty="0" smtClean="0"/>
              <a:t>Got funding &amp; team to make a product, not just a research project</a:t>
            </a:r>
          </a:p>
          <a:p>
            <a:r>
              <a:rPr lang="en-US" dirty="0" smtClean="0"/>
              <a:t>Steal with pride!</a:t>
            </a:r>
          </a:p>
          <a:p>
            <a:pPr lvl="1"/>
            <a:r>
              <a:rPr lang="en-US" dirty="0" smtClean="0"/>
              <a:t>Core from P54C</a:t>
            </a:r>
          </a:p>
          <a:p>
            <a:pPr lvl="1"/>
            <a:r>
              <a:rPr lang="en-US" dirty="0" smtClean="0"/>
              <a:t>L2$ from a Pentium4</a:t>
            </a:r>
          </a:p>
          <a:p>
            <a:pPr lvl="1"/>
            <a:r>
              <a:rPr lang="en-US" dirty="0" smtClean="0"/>
              <a:t>Texture sampler from Gen</a:t>
            </a:r>
          </a:p>
          <a:p>
            <a:pPr lvl="1"/>
            <a:r>
              <a:rPr lang="en-US" dirty="0" smtClean="0"/>
              <a:t>Ring bus + coherency from a research project</a:t>
            </a:r>
          </a:p>
          <a:p>
            <a:pPr lvl="1"/>
            <a:r>
              <a:rPr lang="en-US" dirty="0" smtClean="0"/>
              <a:t>All would be heavily modified by the end</a:t>
            </a:r>
          </a:p>
          <a:p>
            <a:r>
              <a:rPr lang="en-US" dirty="0" smtClean="0"/>
              <a:t>SIGGRAPH 2008 paper was the main public announcement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89" y="0"/>
            <a:ext cx="3290712" cy="2281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9" y="5029200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9" y="2804818"/>
            <a:ext cx="1828800" cy="1701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63199" y="2558597"/>
            <a:ext cx="1828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Agent </a:t>
            </a:r>
            <a:r>
              <a:rPr lang="en-US" sz="1100" dirty="0" err="1" smtClean="0"/>
              <a:t>Larrabee</a:t>
            </a:r>
            <a:r>
              <a:rPr lang="en-US" sz="1100" dirty="0" smtClean="0"/>
              <a:t>, Get Smart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10363198" y="4764957"/>
            <a:ext cx="182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Larry the hot-air </a:t>
            </a:r>
            <a:r>
              <a:rPr lang="en-US" sz="1100" dirty="0" err="1" smtClean="0"/>
              <a:t>beeloon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047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Predication 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vaddps</a:t>
            </a:r>
            <a:r>
              <a:rPr lang="en-US" dirty="0"/>
              <a:t> v0, v1, v2		All 16 lanes do operation &amp; store to v0</a:t>
            </a:r>
          </a:p>
          <a:p>
            <a:pPr marL="0" indent="0">
              <a:buNone/>
            </a:pPr>
            <a:r>
              <a:rPr lang="en-US" dirty="0" err="1"/>
              <a:t>vaddps</a:t>
            </a:r>
            <a:r>
              <a:rPr lang="en-US" dirty="0"/>
              <a:t> v0{k1}, v1, v2	Some v0 </a:t>
            </a:r>
            <a:r>
              <a:rPr lang="en-US" dirty="0" smtClean="0"/>
              <a:t>values preserved</a:t>
            </a:r>
            <a:r>
              <a:rPr lang="en-US" dirty="0"/>
              <a:t>, ALU lanes inactive</a:t>
            </a:r>
          </a:p>
          <a:p>
            <a:endParaRPr lang="en-US" dirty="0" smtClean="0"/>
          </a:p>
          <a:p>
            <a:r>
              <a:rPr lang="en-US" dirty="0" smtClean="0"/>
              <a:t>Predication is crucial for efficient wide SIMD, used by all GPUs</a:t>
            </a:r>
          </a:p>
          <a:p>
            <a:pPr lvl="1"/>
            <a:r>
              <a:rPr lang="en-US" dirty="0" smtClean="0"/>
              <a:t>Used for if{} else{} clauses, loops,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Deactivate unused ALU lanes to save power</a:t>
            </a:r>
          </a:p>
          <a:p>
            <a:pPr lvl="1"/>
            <a:r>
              <a:rPr lang="en-US" dirty="0" smtClean="0"/>
              <a:t>Do not signal exceptions/flags for disabled lanes</a:t>
            </a:r>
          </a:p>
          <a:p>
            <a:pPr lvl="1"/>
            <a:r>
              <a:rPr lang="en-US" dirty="0" smtClean="0"/>
              <a:t>Avoids extra instructions to merge results</a:t>
            </a:r>
          </a:p>
          <a:p>
            <a:r>
              <a:rPr lang="en-US" dirty="0" smtClean="0"/>
              <a:t>Novel (and contentious!) feature in the CPU world</a:t>
            </a:r>
          </a:p>
        </p:txBody>
      </p:sp>
    </p:spTree>
    <p:extLst>
      <p:ext uri="{BB962C8B-B14F-4D97-AF65-F5344CB8AC3E}">
        <p14:creationId xmlns:p14="http://schemas.microsoft.com/office/powerpoint/2010/main" val="139708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Predication 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vaddps</a:t>
            </a:r>
            <a:r>
              <a:rPr lang="en-US" dirty="0"/>
              <a:t> </a:t>
            </a:r>
            <a:r>
              <a:rPr lang="en-US" dirty="0" smtClean="0"/>
              <a:t>v0{}, </a:t>
            </a:r>
            <a:r>
              <a:rPr lang="en-US" dirty="0"/>
              <a:t>v1, v2	</a:t>
            </a:r>
            <a:r>
              <a:rPr lang="en-US" dirty="0" smtClean="0"/>
              <a:t>	Implicit masking like GPUs?</a:t>
            </a:r>
          </a:p>
          <a:p>
            <a:pPr marL="0" indent="0">
              <a:buNone/>
            </a:pPr>
            <a:r>
              <a:rPr lang="en-US" dirty="0" err="1" smtClean="0"/>
              <a:t>vaddps</a:t>
            </a:r>
            <a:r>
              <a:rPr lang="en-US" dirty="0" smtClean="0"/>
              <a:t> v0{</a:t>
            </a:r>
            <a:r>
              <a:rPr lang="en-US" dirty="0" err="1" smtClean="0"/>
              <a:t>rax</a:t>
            </a:r>
            <a:r>
              <a:rPr lang="en-US" dirty="0" smtClean="0"/>
              <a:t>}, v1, v2	Use existing registers?</a:t>
            </a:r>
          </a:p>
          <a:p>
            <a:pPr marL="0" indent="0">
              <a:buNone/>
            </a:pPr>
            <a:r>
              <a:rPr lang="en-US" dirty="0" err="1" smtClean="0"/>
              <a:t>vaddps</a:t>
            </a:r>
            <a:r>
              <a:rPr lang="en-US" dirty="0" smtClean="0"/>
              <a:t> v0{k1}, v1, v2	Create new registers?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Implicit </a:t>
            </a:r>
            <a:r>
              <a:rPr lang="en-US" dirty="0"/>
              <a:t>registers have caused enough trouble in x86!</a:t>
            </a:r>
          </a:p>
          <a:p>
            <a:pPr lvl="1"/>
            <a:r>
              <a:rPr lang="en-US" dirty="0"/>
              <a:t>Direction flag, rounding mode settings,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smtClean="0"/>
              <a:t>Wanted to use </a:t>
            </a:r>
            <a:r>
              <a:rPr lang="en-US" dirty="0" err="1" smtClean="0"/>
              <a:t>rax</a:t>
            </a:r>
            <a:r>
              <a:rPr lang="en-US" dirty="0" smtClean="0"/>
              <a:t>/</a:t>
            </a:r>
            <a:r>
              <a:rPr lang="en-US" dirty="0" err="1" smtClean="0"/>
              <a:t>rbx</a:t>
            </a:r>
            <a:r>
              <a:rPr lang="en-US" dirty="0" smtClean="0"/>
              <a:t>/</a:t>
            </a:r>
            <a:r>
              <a:rPr lang="en-US" dirty="0" err="1" smtClean="0"/>
              <a:t>rcx</a:t>
            </a:r>
            <a:r>
              <a:rPr lang="en-US" dirty="0" smtClean="0"/>
              <a:t>/</a:t>
            </a:r>
            <a:r>
              <a:rPr lang="en-US" dirty="0" err="1" smtClean="0"/>
              <a:t>rdx</a:t>
            </a:r>
            <a:r>
              <a:rPr lang="en-US" dirty="0" smtClean="0"/>
              <a:t> for elegance</a:t>
            </a:r>
          </a:p>
          <a:p>
            <a:pPr lvl="1"/>
            <a:r>
              <a:rPr lang="en-US" dirty="0" smtClean="0"/>
              <a:t>But scalar and vector units are far apart – worried about timing constraints</a:t>
            </a:r>
          </a:p>
          <a:p>
            <a:r>
              <a:rPr lang="en-US" dirty="0" smtClean="0"/>
              <a:t>So we created k0-k7 and a scalar mini-ISA for them</a:t>
            </a:r>
          </a:p>
        </p:txBody>
      </p:sp>
    </p:spTree>
    <p:extLst>
      <p:ext uri="{BB962C8B-B14F-4D97-AF65-F5344CB8AC3E}">
        <p14:creationId xmlns:p14="http://schemas.microsoft.com/office/powerpoint/2010/main" val="1449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lane swizzles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Expectation was that there would be lots of SSE code to be ported</a:t>
            </a:r>
          </a:p>
          <a:p>
            <a:r>
              <a:rPr lang="en-US" dirty="0" smtClean="0"/>
              <a:t>SSE code tends to have lots of lane-swizzle instructions</a:t>
            </a:r>
          </a:p>
          <a:p>
            <a:r>
              <a:rPr lang="en-US" dirty="0" smtClean="0"/>
              <a:t>Put swizzles “for free” for one input of any </a:t>
            </a:r>
            <a:r>
              <a:rPr lang="en-US" dirty="0" err="1" smtClean="0"/>
              <a:t>maths</a:t>
            </a:r>
            <a:r>
              <a:rPr lang="en-US" dirty="0" smtClean="0"/>
              <a:t> instruction</a:t>
            </a:r>
          </a:p>
          <a:p>
            <a:pPr lvl="1"/>
            <a:r>
              <a:rPr lang="en-US" dirty="0" err="1"/>
              <a:t>v</a:t>
            </a:r>
            <a:r>
              <a:rPr lang="en-US" dirty="0" err="1" smtClean="0"/>
              <a:t>addps</a:t>
            </a:r>
            <a:r>
              <a:rPr lang="en-US" dirty="0" smtClean="0"/>
              <a:t> v0, v1, {</a:t>
            </a:r>
            <a:r>
              <a:rPr lang="en-US" dirty="0" err="1" smtClean="0"/>
              <a:t>cdab</a:t>
            </a:r>
            <a:r>
              <a:rPr lang="en-US" dirty="0" smtClean="0"/>
              <a:t>}v2    – swaps adjacent lanes of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4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lane swizzles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Expectation was that there would be lots of SSE code to be ported</a:t>
            </a:r>
          </a:p>
          <a:p>
            <a:r>
              <a:rPr lang="en-US" dirty="0" smtClean="0"/>
              <a:t>SSE code tends to have lots of lane-swizzle instructions</a:t>
            </a:r>
          </a:p>
          <a:p>
            <a:r>
              <a:rPr lang="en-US" dirty="0" smtClean="0"/>
              <a:t>Put swizzles “for free” for one input of any </a:t>
            </a:r>
            <a:r>
              <a:rPr lang="en-US" dirty="0" err="1" smtClean="0"/>
              <a:t>maths</a:t>
            </a:r>
            <a:r>
              <a:rPr lang="en-US" dirty="0" smtClean="0"/>
              <a:t> instruction</a:t>
            </a:r>
          </a:p>
          <a:p>
            <a:pPr lvl="1"/>
            <a:r>
              <a:rPr lang="en-US" dirty="0" err="1"/>
              <a:t>v</a:t>
            </a:r>
            <a:r>
              <a:rPr lang="en-US" dirty="0" err="1" smtClean="0"/>
              <a:t>addps</a:t>
            </a:r>
            <a:r>
              <a:rPr lang="en-US" dirty="0" smtClean="0"/>
              <a:t> v0, v1, {</a:t>
            </a:r>
            <a:r>
              <a:rPr lang="en-US" dirty="0" err="1" smtClean="0"/>
              <a:t>cdab</a:t>
            </a:r>
            <a:r>
              <a:rPr lang="en-US" dirty="0" smtClean="0"/>
              <a:t>}v2    – swaps adjacent lanes of v2</a:t>
            </a:r>
          </a:p>
          <a:p>
            <a:r>
              <a:rPr lang="en-US" b="1" dirty="0" smtClean="0"/>
              <a:t>BUT NOBODY EVER DID THIS</a:t>
            </a:r>
            <a:endParaRPr lang="en-US" dirty="0" smtClean="0"/>
          </a:p>
          <a:p>
            <a:pPr lvl="1"/>
            <a:r>
              <a:rPr lang="en-US" dirty="0" smtClean="0"/>
              <a:t>People took one look at SMACNI/LRBNI and cheered</a:t>
            </a:r>
          </a:p>
          <a:p>
            <a:pPr lvl="1"/>
            <a:r>
              <a:rPr lang="en-US" dirty="0" smtClean="0"/>
              <a:t>Threw away existing SSE code and rewrote from scratch</a:t>
            </a:r>
          </a:p>
          <a:p>
            <a:r>
              <a:rPr lang="en-US" dirty="0" smtClean="0"/>
              <a:t>In retrospect, free swizzles were a mistake – big area and timing cost</a:t>
            </a:r>
          </a:p>
          <a:p>
            <a:pPr lvl="1"/>
            <a:r>
              <a:rPr lang="en-US" dirty="0" smtClean="0"/>
              <a:t>Removed by KNL, made into standalone shuffle instructions – a good 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5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swizzles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from </a:t>
            </a:r>
            <a:r>
              <a:rPr lang="en-US" dirty="0" err="1" smtClean="0"/>
              <a:t>reg</a:t>
            </a:r>
            <a:r>
              <a:rPr lang="en-US" dirty="0" smtClean="0"/>
              <a:t>-&gt;</a:t>
            </a:r>
            <a:r>
              <a:rPr lang="en-US" dirty="0" err="1" smtClean="0"/>
              <a:t>reg</a:t>
            </a:r>
            <a:r>
              <a:rPr lang="en-US" dirty="0" smtClean="0"/>
              <a:t> swizzles</a:t>
            </a:r>
          </a:p>
          <a:p>
            <a:pPr lvl="1"/>
            <a:r>
              <a:rPr lang="en-US" dirty="0" smtClean="0"/>
              <a:t>Even though uses similar encoding position</a:t>
            </a:r>
          </a:p>
          <a:p>
            <a:r>
              <a:rPr lang="en-US" dirty="0" smtClean="0"/>
              <a:t>Totally different bit of hardware!</a:t>
            </a:r>
          </a:p>
          <a:p>
            <a:pPr lvl="1"/>
            <a:r>
              <a:rPr lang="en-US" dirty="0" smtClean="0"/>
              <a:t>Already need the shuffle network on the way to/from memory to support standard x86 byte/word/</a:t>
            </a:r>
            <a:r>
              <a:rPr lang="en-US" dirty="0" err="1" smtClean="0"/>
              <a:t>dword</a:t>
            </a:r>
            <a:r>
              <a:rPr lang="en-US" dirty="0" smtClean="0"/>
              <a:t> reads/writes</a:t>
            </a:r>
          </a:p>
          <a:p>
            <a:r>
              <a:rPr lang="en-US" dirty="0" smtClean="0"/>
              <a:t>Used for gather/scatter</a:t>
            </a:r>
          </a:p>
          <a:p>
            <a:r>
              <a:rPr lang="en-US" dirty="0" smtClean="0"/>
              <a:t>Used for compress/expand</a:t>
            </a:r>
          </a:p>
          <a:p>
            <a:r>
              <a:rPr lang="en-US" dirty="0" smtClean="0"/>
              <a:t>Used for single-element broadcast-on-load (very common!)</a:t>
            </a:r>
          </a:p>
          <a:p>
            <a:r>
              <a:rPr lang="en-US" dirty="0" smtClean="0"/>
              <a:t>These remain an excellent idea</a:t>
            </a:r>
          </a:p>
        </p:txBody>
      </p:sp>
    </p:spTree>
    <p:extLst>
      <p:ext uri="{BB962C8B-B14F-4D97-AF65-F5344CB8AC3E}">
        <p14:creationId xmlns:p14="http://schemas.microsoft.com/office/powerpoint/2010/main" val="18011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Floating-point-Multiply-Add combos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Ideally would have 3 sources and separate destination</a:t>
            </a:r>
          </a:p>
          <a:p>
            <a:pPr lvl="1"/>
            <a:r>
              <a:rPr lang="en-US" dirty="0" smtClean="0"/>
              <a:t>But didn’t have space to encode 4 registers</a:t>
            </a:r>
          </a:p>
          <a:p>
            <a:r>
              <a:rPr lang="en-US" dirty="0" smtClean="0"/>
              <a:t>So the destination register must be one of the sources</a:t>
            </a:r>
          </a:p>
          <a:p>
            <a:pPr lvl="1"/>
            <a:r>
              <a:rPr lang="en-US" dirty="0" smtClean="0"/>
              <a:t>Compiler discovered it’s very rare to need an extra move to work around this</a:t>
            </a:r>
          </a:p>
          <a:p>
            <a:r>
              <a:rPr lang="en-US" dirty="0" smtClean="0"/>
              <a:t>One source can also come from memory using load-op</a:t>
            </a:r>
          </a:p>
          <a:p>
            <a:r>
              <a:rPr lang="en-US" dirty="0" smtClean="0"/>
              <a:t>Including sign flips, twelve combos in total:</a:t>
            </a:r>
          </a:p>
          <a:p>
            <a:pPr lvl="1"/>
            <a:r>
              <a:rPr lang="en-US" dirty="0" smtClean="0"/>
              <a:t>A =  ± A*B            ±  [mem]</a:t>
            </a:r>
          </a:p>
          <a:p>
            <a:pPr lvl="1"/>
            <a:r>
              <a:rPr lang="en-US" dirty="0" smtClean="0"/>
              <a:t>A =  ± A*[mem]  ±  B</a:t>
            </a:r>
          </a:p>
          <a:p>
            <a:pPr lvl="1"/>
            <a:r>
              <a:rPr lang="en-US" dirty="0" smtClean="0"/>
              <a:t>A =  ± B*[mem]  ±  A</a:t>
            </a:r>
          </a:p>
          <a:p>
            <a:r>
              <a:rPr lang="en-US" dirty="0" smtClean="0"/>
              <a:t>Encoded as 12 different instructions</a:t>
            </a:r>
          </a:p>
          <a:p>
            <a:pPr lvl="1"/>
            <a:r>
              <a:rPr lang="en-US" dirty="0" smtClean="0"/>
              <a:t>FMA is such a common instruction, easily worth the encoding space</a:t>
            </a:r>
          </a:p>
        </p:txBody>
      </p:sp>
    </p:spTree>
    <p:extLst>
      <p:ext uri="{BB962C8B-B14F-4D97-AF65-F5344CB8AC3E}">
        <p14:creationId xmlns:p14="http://schemas.microsoft.com/office/powerpoint/2010/main" val="304235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madd233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Scale+bias</a:t>
            </a:r>
            <a:r>
              <a:rPr lang="en-US" dirty="0" smtClean="0"/>
              <a:t> (aka 2D interpolation) is a very common operation</a:t>
            </a:r>
          </a:p>
          <a:p>
            <a:pPr lvl="1"/>
            <a:r>
              <a:rPr lang="en-US" dirty="0" smtClean="0"/>
              <a:t>y = A + B * x</a:t>
            </a:r>
          </a:p>
          <a:p>
            <a:pPr lvl="1"/>
            <a:r>
              <a:rPr lang="en-US" dirty="0" smtClean="0"/>
              <a:t>Where A and B are the same for all SIMD lanes, and are in memory</a:t>
            </a:r>
          </a:p>
          <a:p>
            <a:r>
              <a:rPr lang="en-US" dirty="0" smtClean="0"/>
              <a:t>Can only read memory once per instruction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 would normally need at least two instructions, e.g. </a:t>
            </a:r>
            <a:r>
              <a:rPr lang="en-US" dirty="0" err="1" smtClean="0"/>
              <a:t>load+madd</a:t>
            </a:r>
            <a:endParaRPr lang="en-US" dirty="0" smtClean="0"/>
          </a:p>
          <a:p>
            <a:pPr lvl="1"/>
            <a:r>
              <a:rPr lang="en-US" dirty="0"/>
              <a:t>B</a:t>
            </a:r>
            <a:r>
              <a:rPr lang="en-US" dirty="0" smtClean="0"/>
              <a:t>ut A and B are usually next to each other in memory</a:t>
            </a:r>
          </a:p>
          <a:p>
            <a:r>
              <a:rPr lang="en-US" dirty="0" smtClean="0"/>
              <a:t>Load [A,B] as a single 64-bit value</a:t>
            </a:r>
          </a:p>
          <a:p>
            <a:pPr lvl="1"/>
            <a:r>
              <a:rPr lang="en-US" dirty="0" smtClean="0"/>
              <a:t>Do a “double broadcast” out to the FMA ALU</a:t>
            </a:r>
          </a:p>
          <a:p>
            <a:pPr marL="0" indent="0">
              <a:buNone/>
            </a:pPr>
            <a:r>
              <a:rPr lang="en-US" dirty="0"/>
              <a:t>v</a:t>
            </a:r>
            <a:r>
              <a:rPr lang="en-US" dirty="0" smtClean="0"/>
              <a:t>madd233ps v0, v1, [</a:t>
            </a:r>
            <a:r>
              <a:rPr lang="en-US" dirty="0" err="1" smtClean="0"/>
              <a:t>rax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r>
              <a:rPr lang="en-US" dirty="0"/>
              <a:t>v</a:t>
            </a:r>
            <a:r>
              <a:rPr lang="en-US" dirty="0" smtClean="0"/>
              <a:t>0 = [rax+0] + [rax+32] * v1</a:t>
            </a:r>
          </a:p>
        </p:txBody>
      </p:sp>
    </p:spTree>
    <p:extLst>
      <p:ext uri="{BB962C8B-B14F-4D97-AF65-F5344CB8AC3E}">
        <p14:creationId xmlns:p14="http://schemas.microsoft.com/office/powerpoint/2010/main" val="36925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 fixup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Microcode is slow, so </a:t>
            </a:r>
            <a:r>
              <a:rPr lang="en-US" dirty="0" err="1" smtClean="0"/>
              <a:t>recip</a:t>
            </a:r>
            <a:r>
              <a:rPr lang="en-US" dirty="0" smtClean="0"/>
              <a:t>/</a:t>
            </a:r>
            <a:r>
              <a:rPr lang="en-US" dirty="0" err="1" smtClean="0"/>
              <a:t>sqrt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 done with instruction sequences</a:t>
            </a:r>
          </a:p>
          <a:p>
            <a:pPr lvl="1"/>
            <a:r>
              <a:rPr lang="en-US" dirty="0" smtClean="0"/>
              <a:t>Typically a table lookup followed by one or more Newton-Raphson iterations</a:t>
            </a:r>
          </a:p>
          <a:p>
            <a:pPr marL="457200" lvl="1" indent="0">
              <a:buNone/>
            </a:pPr>
            <a:r>
              <a:rPr lang="en-US" dirty="0" err="1" smtClean="0"/>
              <a:t>vrcpresps</a:t>
            </a:r>
            <a:r>
              <a:rPr lang="en-US" dirty="0"/>
              <a:t>	</a:t>
            </a:r>
            <a:r>
              <a:rPr lang="en-US" dirty="0" smtClean="0"/>
              <a:t>	v2, v0		e0 = 1 - x * </a:t>
            </a:r>
            <a:r>
              <a:rPr lang="en-US" dirty="0" err="1" smtClean="0"/>
              <a:t>approx_rcp</a:t>
            </a:r>
            <a:r>
              <a:rPr lang="en-US" dirty="0" smtClean="0"/>
              <a:t>(x)</a:t>
            </a:r>
          </a:p>
          <a:p>
            <a:pPr marL="457200" lvl="1" indent="0">
              <a:buNone/>
            </a:pPr>
            <a:r>
              <a:rPr lang="en-US" dirty="0" err="1" smtClean="0"/>
              <a:t>vrcprefineps</a:t>
            </a:r>
            <a:r>
              <a:rPr lang="en-US" dirty="0" smtClean="0"/>
              <a:t> 	v1, v2, v0	r1 = </a:t>
            </a:r>
            <a:r>
              <a:rPr lang="en-US" dirty="0" err="1" smtClean="0"/>
              <a:t>approx_rcp</a:t>
            </a:r>
            <a:r>
              <a:rPr lang="en-US" dirty="0" smtClean="0"/>
              <a:t>(x) + </a:t>
            </a:r>
            <a:r>
              <a:rPr lang="en-US" dirty="0" err="1" smtClean="0"/>
              <a:t>approx_rcp</a:t>
            </a:r>
            <a:r>
              <a:rPr lang="en-US" dirty="0" smtClean="0"/>
              <a:t>(x) * e0</a:t>
            </a:r>
          </a:p>
          <a:p>
            <a:pPr marL="457200" lvl="1" indent="0">
              <a:buNone/>
            </a:pPr>
            <a:r>
              <a:rPr lang="en-US" dirty="0"/>
              <a:t>v</a:t>
            </a:r>
            <a:r>
              <a:rPr lang="en-US" dirty="0" smtClean="0"/>
              <a:t>msubr23c1ps	v2, v1, v0	e1 = 1 - x * r1</a:t>
            </a:r>
          </a:p>
          <a:p>
            <a:pPr marL="457200" lvl="1" indent="0">
              <a:buNone/>
            </a:pPr>
            <a:r>
              <a:rPr lang="en-US" dirty="0"/>
              <a:t>v</a:t>
            </a:r>
            <a:r>
              <a:rPr lang="en-US" dirty="0" smtClean="0"/>
              <a:t>madd231ps	v1, v1, v2	y = r1 + r1 * e1</a:t>
            </a:r>
          </a:p>
          <a:p>
            <a:r>
              <a:rPr lang="en-US" dirty="0" smtClean="0"/>
              <a:t>But – how do we deal with problem inputs?</a:t>
            </a:r>
          </a:p>
          <a:p>
            <a:pPr lvl="1"/>
            <a:r>
              <a:rPr lang="en-US" dirty="0" smtClean="0"/>
              <a:t>1/0 = </a:t>
            </a:r>
            <a:r>
              <a:rPr lang="en-US" dirty="0" err="1" smtClean="0"/>
              <a:t>inf</a:t>
            </a:r>
            <a:r>
              <a:rPr lang="en-US" dirty="0" smtClean="0"/>
              <a:t>, 1/</a:t>
            </a:r>
            <a:r>
              <a:rPr lang="en-US" dirty="0" err="1" smtClean="0"/>
              <a:t>inf</a:t>
            </a:r>
            <a:r>
              <a:rPr lang="en-US" dirty="0" smtClean="0"/>
              <a:t> = 0, 1/nan = nan</a:t>
            </a:r>
          </a:p>
          <a:p>
            <a:pPr lvl="1"/>
            <a:r>
              <a:rPr lang="en-US" dirty="0" smtClean="0"/>
              <a:t>Above code cannot produce the right results for these special inputs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Categorize input, e.g. “this is +0”</a:t>
            </a:r>
          </a:p>
          <a:p>
            <a:pPr lvl="1"/>
            <a:r>
              <a:rPr lang="en-US" dirty="0" smtClean="0"/>
              <a:t>Look up in table</a:t>
            </a:r>
          </a:p>
          <a:p>
            <a:pPr lvl="1"/>
            <a:r>
              <a:rPr lang="en-US" dirty="0" smtClean="0"/>
              <a:t>Fix up result according to table, e.g. “set to +</a:t>
            </a:r>
            <a:r>
              <a:rPr lang="en-US" dirty="0" err="1" smtClean="0"/>
              <a:t>inf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71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 in ISA (instruction set architecture)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mix of both history and technology.</a:t>
            </a:r>
          </a:p>
          <a:p>
            <a:pPr marL="0" indent="0">
              <a:buNone/>
            </a:pPr>
            <a:r>
              <a:rPr lang="en-US" dirty="0" smtClean="0"/>
              <a:t>Design constraints drive </a:t>
            </a:r>
            <a:r>
              <a:rPr lang="en-US" dirty="0" err="1" smtClean="0"/>
              <a:t>uarch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New </a:t>
            </a:r>
            <a:r>
              <a:rPr lang="en-US" dirty="0" err="1" smtClean="0"/>
              <a:t>uarch</a:t>
            </a:r>
            <a:r>
              <a:rPr lang="en-US" dirty="0" smtClean="0"/>
              <a:t> usually demands new ISA to drive it (e.g. wider SIMD).</a:t>
            </a:r>
          </a:p>
          <a:p>
            <a:pPr marL="0" indent="0">
              <a:buNone/>
            </a:pPr>
            <a:r>
              <a:rPr lang="en-US" dirty="0" smtClean="0"/>
              <a:t>ISA </a:t>
            </a:r>
            <a:r>
              <a:rPr lang="en-US" dirty="0"/>
              <a:t>is always in the context of the mechanical function of the machine you are building it for (</a:t>
            </a:r>
            <a:r>
              <a:rPr lang="en-US" dirty="0" err="1" smtClean="0"/>
              <a:t>uarch</a:t>
            </a:r>
            <a:r>
              <a:rPr lang="en-US" dirty="0" smtClean="0"/>
              <a:t>), </a:t>
            </a:r>
            <a:r>
              <a:rPr lang="en-US" dirty="0"/>
              <a:t>and the two interact tightly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And sometimes design drives effects all the way up to arch.</a:t>
            </a:r>
          </a:p>
        </p:txBody>
      </p:sp>
    </p:spTree>
    <p:extLst>
      <p:ext uri="{BB962C8B-B14F-4D97-AF65-F5344CB8AC3E}">
        <p14:creationId xmlns:p14="http://schemas.microsoft.com/office/powerpoint/2010/main" val="299255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 fixup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vfixupps</a:t>
            </a:r>
            <a:r>
              <a:rPr lang="en-US" dirty="0" smtClean="0"/>
              <a:t> v1, v0, 0x018842</a:t>
            </a:r>
          </a:p>
          <a:p>
            <a:r>
              <a:rPr lang="en-US" dirty="0"/>
              <a:t>v</a:t>
            </a:r>
            <a:r>
              <a:rPr lang="en-US" dirty="0" smtClean="0"/>
              <a:t>1 has result of code sequence, v0 is original input</a:t>
            </a:r>
          </a:p>
          <a:p>
            <a:r>
              <a:rPr lang="en-US" dirty="0" smtClean="0"/>
              <a:t>The immediate value is 21 bits: 7-entry table, 3 bits each</a:t>
            </a:r>
          </a:p>
          <a:p>
            <a:r>
              <a:rPr lang="en-US" dirty="0" smtClean="0"/>
              <a:t>For each lane of v0, categorize as one of:</a:t>
            </a:r>
          </a:p>
          <a:p>
            <a:pPr lvl="1"/>
            <a:r>
              <a:rPr lang="en-US" dirty="0" smtClean="0"/>
              <a:t>0: -</a:t>
            </a:r>
            <a:r>
              <a:rPr lang="en-US" dirty="0" err="1" smtClean="0"/>
              <a:t>inf</a:t>
            </a:r>
            <a:r>
              <a:rPr lang="en-US" dirty="0" smtClean="0"/>
              <a:t>		1: &lt;-0		2: -0</a:t>
            </a:r>
          </a:p>
          <a:p>
            <a:pPr lvl="1"/>
            <a:r>
              <a:rPr lang="en-US" dirty="0" smtClean="0"/>
              <a:t>5: +</a:t>
            </a:r>
            <a:r>
              <a:rPr lang="en-US" dirty="0" err="1" smtClean="0"/>
              <a:t>inf</a:t>
            </a:r>
            <a:r>
              <a:rPr lang="en-US" dirty="0"/>
              <a:t>		</a:t>
            </a:r>
            <a:r>
              <a:rPr lang="en-US" dirty="0" smtClean="0"/>
              <a:t>4: &gt;+0 		3: +0</a:t>
            </a:r>
          </a:p>
          <a:p>
            <a:pPr lvl="1"/>
            <a:r>
              <a:rPr lang="en-US" dirty="0" smtClean="0"/>
              <a:t>6: nan</a:t>
            </a:r>
          </a:p>
          <a:p>
            <a:r>
              <a:rPr lang="en-US" dirty="0" smtClean="0"/>
              <a:t>Index into immediate, table entry says we set the lane in v1 to one of: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change		</a:t>
            </a:r>
            <a:r>
              <a:rPr lang="en-US" dirty="0" err="1" smtClean="0"/>
              <a:t>NaN</a:t>
            </a:r>
            <a:endParaRPr lang="en-US" dirty="0" smtClean="0"/>
          </a:p>
          <a:p>
            <a:pPr lvl="1"/>
            <a:r>
              <a:rPr lang="en-US" dirty="0" smtClean="0"/>
              <a:t>-0		-MAXFLT	-</a:t>
            </a:r>
            <a:r>
              <a:rPr lang="en-US" dirty="0" err="1" smtClean="0"/>
              <a:t>inf</a:t>
            </a:r>
            <a:endParaRPr lang="en-US" dirty="0" smtClean="0"/>
          </a:p>
          <a:p>
            <a:pPr lvl="1"/>
            <a:r>
              <a:rPr lang="en-US" dirty="0" smtClean="0"/>
              <a:t>+0	+MAXFLT	+</a:t>
            </a:r>
            <a:r>
              <a:rPr lang="en-US" dirty="0" err="1" smtClean="0"/>
              <a:t>inf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69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Ternlogop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Every ISA needs logical operations – and/or/</a:t>
            </a:r>
            <a:r>
              <a:rPr lang="en-US" dirty="0" err="1" smtClean="0"/>
              <a:t>xor</a:t>
            </a:r>
            <a:r>
              <a:rPr lang="en-US" dirty="0" smtClean="0"/>
              <a:t>/nor/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 lot of possible instructions</a:t>
            </a:r>
          </a:p>
          <a:p>
            <a:pPr lvl="1"/>
            <a:r>
              <a:rPr lang="en-US" dirty="0" smtClean="0"/>
              <a:t>They all need documenting</a:t>
            </a:r>
          </a:p>
          <a:p>
            <a:pPr lvl="1"/>
            <a:r>
              <a:rPr lang="en-US" dirty="0" smtClean="0"/>
              <a:t>And testing</a:t>
            </a:r>
          </a:p>
          <a:p>
            <a:pPr lvl="1"/>
            <a:r>
              <a:rPr lang="en-US" dirty="0" smtClean="0"/>
              <a:t>And encoding space</a:t>
            </a:r>
          </a:p>
          <a:p>
            <a:pPr lvl="1"/>
            <a:r>
              <a:rPr lang="en-US" dirty="0" smtClean="0"/>
              <a:t>And you still never have the one you need</a:t>
            </a:r>
          </a:p>
          <a:p>
            <a:pPr lvl="1"/>
            <a:r>
              <a:rPr lang="en-US" dirty="0" smtClean="0"/>
              <a:t>Ugh, that all sounds like hard work</a:t>
            </a:r>
          </a:p>
          <a:p>
            <a:r>
              <a:rPr lang="en-US" dirty="0" smtClean="0"/>
              <a:t>I remembered a trick from FPGAs</a:t>
            </a:r>
          </a:p>
          <a:p>
            <a:pPr lvl="1"/>
            <a:r>
              <a:rPr lang="en-US" dirty="0" smtClean="0"/>
              <a:t>Use a programmable lookup table instead of fixed logic</a:t>
            </a:r>
          </a:p>
          <a:p>
            <a:r>
              <a:rPr lang="en-US" dirty="0" smtClean="0"/>
              <a:t>Like </a:t>
            </a:r>
            <a:r>
              <a:rPr lang="en-US" dirty="0" err="1" smtClean="0"/>
              <a:t>vfixupps</a:t>
            </a:r>
            <a:r>
              <a:rPr lang="en-US" dirty="0" smtClean="0"/>
              <a:t>, what if the lookup table was part of the instruction?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0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Ternlogop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vternlog</a:t>
            </a:r>
            <a:r>
              <a:rPr lang="en-US" dirty="0" smtClean="0"/>
              <a:t> v0, v1, v2, #imm8</a:t>
            </a:r>
          </a:p>
          <a:p>
            <a:pPr lvl="1"/>
            <a:r>
              <a:rPr lang="en-US" dirty="0" smtClean="0"/>
              <a:t>#imm8 is an 8-entry table, 1 bit per entry</a:t>
            </a:r>
          </a:p>
          <a:p>
            <a:pPr lvl="1"/>
            <a:r>
              <a:rPr lang="en-US" dirty="0" smtClean="0"/>
              <a:t>Take each bit in v0, v1, v2</a:t>
            </a:r>
          </a:p>
          <a:p>
            <a:pPr lvl="1"/>
            <a:r>
              <a:rPr lang="en-US" dirty="0" smtClean="0"/>
              <a:t>Forms a 3-bit number, which is an index 0-7</a:t>
            </a:r>
          </a:p>
          <a:p>
            <a:pPr lvl="1"/>
            <a:r>
              <a:rPr lang="en-US" dirty="0" smtClean="0"/>
              <a:t>Look up the value of that bit in #imm8</a:t>
            </a:r>
          </a:p>
          <a:p>
            <a:pPr lvl="1"/>
            <a:r>
              <a:rPr lang="en-US" dirty="0" smtClean="0"/>
              <a:t>Write that bit into v0</a:t>
            </a:r>
          </a:p>
          <a:p>
            <a:r>
              <a:rPr lang="en-US" dirty="0" smtClean="0"/>
              <a:t>Can do all 2-input and 3-input logical operations</a:t>
            </a:r>
          </a:p>
          <a:p>
            <a:pPr lvl="1"/>
            <a:r>
              <a:rPr lang="en-US" dirty="0" smtClean="0"/>
              <a:t>Including super-useful things like v0 = (v0&amp;(~v2)) | (v1&amp;v2)</a:t>
            </a:r>
          </a:p>
          <a:p>
            <a:r>
              <a:rPr lang="en-US" dirty="0" smtClean="0"/>
              <a:t>Satisfyingly elegant solution</a:t>
            </a:r>
          </a:p>
          <a:p>
            <a:r>
              <a:rPr lang="en-US" dirty="0" smtClean="0"/>
              <a:t>And solved the original problem of… laziness!</a:t>
            </a:r>
          </a:p>
        </p:txBody>
      </p:sp>
    </p:spTree>
    <p:extLst>
      <p:ext uri="{BB962C8B-B14F-4D97-AF65-F5344CB8AC3E}">
        <p14:creationId xmlns:p14="http://schemas.microsoft.com/office/powerpoint/2010/main" val="10954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Ternlogop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Note the genesis of this instruction: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Recip</a:t>
            </a:r>
            <a:r>
              <a:rPr lang="en-US" dirty="0" smtClean="0"/>
              <a:t>/</a:t>
            </a:r>
            <a:r>
              <a:rPr lang="en-US" dirty="0" err="1" smtClean="0"/>
              <a:t>sqrt</a:t>
            </a:r>
            <a:r>
              <a:rPr lang="en-US" dirty="0" smtClean="0"/>
              <a:t>/</a:t>
            </a:r>
            <a:r>
              <a:rPr lang="en-US" dirty="0" err="1" smtClean="0"/>
              <a:t>exp</a:t>
            </a:r>
            <a:r>
              <a:rPr lang="en-US" dirty="0" smtClean="0"/>
              <a:t>/log are complex multi-clock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Microcode is slow on P54C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Multi-instruction sequences don’t produce 0/</a:t>
            </a:r>
            <a:r>
              <a:rPr lang="en-US" dirty="0" err="1" smtClean="0"/>
              <a:t>inf</a:t>
            </a:r>
            <a:r>
              <a:rPr lang="en-US" dirty="0" smtClean="0"/>
              <a:t>/</a:t>
            </a:r>
            <a:r>
              <a:rPr lang="en-US" dirty="0" err="1" smtClean="0"/>
              <a:t>NaN</a:t>
            </a:r>
            <a:r>
              <a:rPr lang="en-US" dirty="0" smtClean="0"/>
              <a:t> properly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Invent “fixup” instruction with immediate-as-lookup-table trick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Ternlogop</a:t>
            </a:r>
            <a:r>
              <a:rPr lang="en-US" dirty="0" smtClean="0"/>
              <a:t> uses this same trick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Without the P54C </a:t>
            </a:r>
            <a:r>
              <a:rPr lang="en-US" dirty="0" err="1" smtClean="0"/>
              <a:t>uarch</a:t>
            </a:r>
            <a:r>
              <a:rPr lang="en-US" dirty="0" smtClean="0"/>
              <a:t> “problem”, </a:t>
            </a:r>
            <a:r>
              <a:rPr lang="en-US" dirty="0" err="1" smtClean="0"/>
              <a:t>ternlogop</a:t>
            </a:r>
            <a:r>
              <a:rPr lang="en-US" dirty="0" smtClean="0"/>
              <a:t> might not exist!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9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Scale+round+convert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common in graphics to convert float&lt;-&gt;</a:t>
            </a:r>
            <a:r>
              <a:rPr lang="en-US" dirty="0" err="1" smtClean="0"/>
              <a:t>int</a:t>
            </a:r>
            <a:r>
              <a:rPr lang="en-US" dirty="0" smtClean="0"/>
              <a:t> with a pow-of-2 scale</a:t>
            </a:r>
          </a:p>
          <a:p>
            <a:r>
              <a:rPr lang="en-US" dirty="0" smtClean="0"/>
              <a:t>x87 and SSE use an implicit rounding mode register – BAD</a:t>
            </a:r>
            <a:r>
              <a:rPr lang="en-US" dirty="0"/>
              <a:t>!</a:t>
            </a:r>
            <a:endParaRPr lang="en-US" dirty="0" smtClean="0"/>
          </a:p>
          <a:p>
            <a:r>
              <a:rPr lang="en-US" dirty="0" smtClean="0"/>
              <a:t>Create an instruction that explicitly specifies everything – GOOD!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dirty="0" smtClean="0"/>
              <a:t>vcvtps2pi v0, v1, </a:t>
            </a:r>
            <a:r>
              <a:rPr lang="en-US" dirty="0" err="1" smtClean="0"/>
              <a:t>rd</a:t>
            </a:r>
            <a:r>
              <a:rPr lang="en-US" dirty="0" smtClean="0"/>
              <a:t>, 24</a:t>
            </a:r>
          </a:p>
          <a:p>
            <a:pPr lvl="1"/>
            <a:r>
              <a:rPr lang="en-US" dirty="0" smtClean="0"/>
              <a:t>v0 = (</a:t>
            </a:r>
            <a:r>
              <a:rPr lang="en-US" dirty="0" err="1" smtClean="0"/>
              <a:t>int</a:t>
            </a:r>
            <a:r>
              <a:rPr lang="en-US" dirty="0" smtClean="0"/>
              <a:t>)floor ( v1 * (float)(1&lt;&lt;24) )</a:t>
            </a:r>
          </a:p>
          <a:p>
            <a:pPr lvl="1"/>
            <a:r>
              <a:rPr lang="en-US" dirty="0" smtClean="0"/>
              <a:t>ps2pi = packed single precision to packed integer</a:t>
            </a:r>
          </a:p>
          <a:p>
            <a:pPr lvl="1"/>
            <a:r>
              <a:rPr lang="en-US" dirty="0" err="1" smtClean="0"/>
              <a:t>rn</a:t>
            </a:r>
            <a:r>
              <a:rPr lang="en-US" dirty="0" smtClean="0"/>
              <a:t>/</a:t>
            </a:r>
            <a:r>
              <a:rPr lang="en-US" dirty="0" err="1" smtClean="0"/>
              <a:t>ru</a:t>
            </a:r>
            <a:r>
              <a:rPr lang="en-US" dirty="0" smtClean="0"/>
              <a:t>/</a:t>
            </a:r>
            <a:r>
              <a:rPr lang="en-US" dirty="0" err="1" smtClean="0"/>
              <a:t>rd</a:t>
            </a:r>
            <a:r>
              <a:rPr lang="en-US" dirty="0" smtClean="0"/>
              <a:t>/</a:t>
            </a:r>
            <a:r>
              <a:rPr lang="en-US" dirty="0" err="1" smtClean="0"/>
              <a:t>rz</a:t>
            </a:r>
            <a:r>
              <a:rPr lang="en-US" dirty="0" smtClean="0"/>
              <a:t> = round nearest/up/down/zero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lamp if out of range</a:t>
            </a:r>
          </a:p>
        </p:txBody>
      </p:sp>
    </p:spTree>
    <p:extLst>
      <p:ext uri="{BB962C8B-B14F-4D97-AF65-F5344CB8AC3E}">
        <p14:creationId xmlns:p14="http://schemas.microsoft.com/office/powerpoint/2010/main" val="12517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extract/insert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When dealing with textures, there is often some odd addressing</a:t>
            </a:r>
          </a:p>
          <a:p>
            <a:pPr lvl="1"/>
            <a:r>
              <a:rPr lang="en-US" dirty="0" smtClean="0"/>
              <a:t>Morton Order: </a:t>
            </a:r>
            <a:r>
              <a:rPr lang="en-US" dirty="0" err="1" smtClean="0"/>
              <a:t>xyxyxyxyxyxyxy</a:t>
            </a:r>
            <a:endParaRPr lang="en-US" dirty="0" smtClean="0"/>
          </a:p>
          <a:p>
            <a:pPr lvl="1"/>
            <a:r>
              <a:rPr lang="en-US" dirty="0" smtClean="0"/>
              <a:t>Nested rectangles: </a:t>
            </a:r>
            <a:r>
              <a:rPr lang="en-US" dirty="0" err="1" smtClean="0"/>
              <a:t>xxxxyyyyxxxxyyyy</a:t>
            </a:r>
            <a:endParaRPr lang="en-US" dirty="0" smtClean="0"/>
          </a:p>
          <a:p>
            <a:pPr lvl="1"/>
            <a:r>
              <a:rPr lang="en-US" dirty="0" smtClean="0"/>
              <a:t>Hybrid Morton/rectangles: </a:t>
            </a:r>
            <a:r>
              <a:rPr lang="en-US" dirty="0" err="1" smtClean="0"/>
              <a:t>xxxxyyyyxyxyxy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bitinterleave11 </a:t>
            </a:r>
            <a:r>
              <a:rPr lang="en-US" dirty="0" err="1" smtClean="0"/>
              <a:t>rax</a:t>
            </a:r>
            <a:r>
              <a:rPr lang="en-US" dirty="0" smtClean="0"/>
              <a:t>, </a:t>
            </a:r>
            <a:r>
              <a:rPr lang="en-US" dirty="0" err="1" smtClean="0"/>
              <a:t>rbx</a:t>
            </a:r>
            <a:endParaRPr lang="en-US" dirty="0" smtClean="0"/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ax</a:t>
            </a:r>
            <a:r>
              <a:rPr lang="en-US" dirty="0" smtClean="0"/>
              <a:t> = interleave lower bits of </a:t>
            </a:r>
            <a:r>
              <a:rPr lang="en-US" dirty="0" err="1" smtClean="0"/>
              <a:t>rax</a:t>
            </a:r>
            <a:r>
              <a:rPr lang="en-US" dirty="0" smtClean="0"/>
              <a:t> and </a:t>
            </a:r>
            <a:r>
              <a:rPr lang="en-US" dirty="0" err="1" smtClean="0"/>
              <a:t>rbx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 err="1" smtClean="0"/>
              <a:t>nsertfield</a:t>
            </a:r>
            <a:r>
              <a:rPr lang="en-US" dirty="0" smtClean="0"/>
              <a:t> </a:t>
            </a:r>
            <a:r>
              <a:rPr lang="en-US" dirty="0" err="1" smtClean="0"/>
              <a:t>rax</a:t>
            </a:r>
            <a:r>
              <a:rPr lang="en-US" dirty="0" smtClean="0"/>
              <a:t>, </a:t>
            </a:r>
            <a:r>
              <a:rPr lang="en-US" dirty="0" err="1" smtClean="0"/>
              <a:t>rbx</a:t>
            </a:r>
            <a:r>
              <a:rPr lang="en-US" dirty="0" smtClean="0"/>
              <a:t>, #rot, #start, #end</a:t>
            </a:r>
          </a:p>
          <a:p>
            <a:pPr lvl="1"/>
            <a:r>
              <a:rPr lang="en-US" dirty="0" smtClean="0"/>
              <a:t>Insert (</a:t>
            </a:r>
            <a:r>
              <a:rPr lang="en-US" dirty="0" err="1" smtClean="0"/>
              <a:t>rbx</a:t>
            </a:r>
            <a:r>
              <a:rPr lang="en-US" dirty="0" smtClean="0"/>
              <a:t>&lt;&lt;rot) from bit (start) to bit (end) into </a:t>
            </a:r>
            <a:r>
              <a:rPr lang="en-US" dirty="0" err="1" smtClean="0"/>
              <a:t>rax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r</a:t>
            </a:r>
            <a:r>
              <a:rPr lang="en-US" dirty="0" err="1" smtClean="0"/>
              <a:t>otatefield</a:t>
            </a:r>
            <a:r>
              <a:rPr lang="en-US" dirty="0" smtClean="0"/>
              <a:t> </a:t>
            </a:r>
            <a:r>
              <a:rPr lang="en-US" dirty="0" err="1" smtClean="0"/>
              <a:t>rax</a:t>
            </a:r>
            <a:r>
              <a:rPr lang="en-US" dirty="0" smtClean="0"/>
              <a:t>, </a:t>
            </a:r>
            <a:r>
              <a:rPr lang="en-US" dirty="0" err="1" smtClean="0"/>
              <a:t>rbx</a:t>
            </a:r>
            <a:r>
              <a:rPr lang="en-US" dirty="0" smtClean="0"/>
              <a:t>, #rot, #start, #end</a:t>
            </a:r>
          </a:p>
          <a:p>
            <a:pPr lvl="1"/>
            <a:r>
              <a:rPr lang="en-US" dirty="0" smtClean="0"/>
              <a:t>Extract (</a:t>
            </a:r>
            <a:r>
              <a:rPr lang="en-US" dirty="0" err="1" smtClean="0"/>
              <a:t>rbx</a:t>
            </a:r>
            <a:r>
              <a:rPr lang="en-US" dirty="0" smtClean="0"/>
              <a:t>&lt;&lt;rot) bit (start) to bit (end) into </a:t>
            </a:r>
            <a:r>
              <a:rPr lang="en-US" dirty="0" err="1" smtClean="0"/>
              <a:t>rax</a:t>
            </a:r>
            <a:endParaRPr lang="en-US" dirty="0"/>
          </a:p>
          <a:p>
            <a:r>
              <a:rPr lang="en-US" dirty="0" smtClean="0"/>
              <a:t>The last two are equivalents of PowerPC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630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Pack/unpack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vpackstore</a:t>
            </a:r>
            <a:r>
              <a:rPr lang="en-US" dirty="0" smtClean="0"/>
              <a:t> [</a:t>
            </a:r>
            <a:r>
              <a:rPr lang="en-US" dirty="0" err="1" smtClean="0"/>
              <a:t>rax</a:t>
            </a:r>
            <a:r>
              <a:rPr lang="en-US" dirty="0" smtClean="0"/>
              <a:t>] {k1}, v0</a:t>
            </a:r>
          </a:p>
          <a:p>
            <a:r>
              <a:rPr lang="en-US" dirty="0" smtClean="0"/>
              <a:t>Takes elements from v0 enabled by k1, packs together and stores</a:t>
            </a:r>
          </a:p>
          <a:p>
            <a:r>
              <a:rPr lang="en-US" dirty="0" smtClean="0"/>
              <a:t>Also a </a:t>
            </a:r>
            <a:r>
              <a:rPr lang="en-US" dirty="0" err="1" smtClean="0"/>
              <a:t>loadunpack</a:t>
            </a:r>
            <a:r>
              <a:rPr lang="en-US" dirty="0" smtClean="0"/>
              <a:t> equivalent (later called “compress/</a:t>
            </a:r>
            <a:r>
              <a:rPr lang="en-US" dirty="0" err="1" smtClean="0"/>
              <a:t>uncompress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Used to </a:t>
            </a:r>
            <a:r>
              <a:rPr lang="en-US" dirty="0" err="1" smtClean="0"/>
              <a:t>enqueue</a:t>
            </a:r>
            <a:r>
              <a:rPr lang="en-US" dirty="0" smtClean="0"/>
              <a:t>/</a:t>
            </a:r>
            <a:r>
              <a:rPr lang="en-US" dirty="0" err="1" smtClean="0"/>
              <a:t>dequeue</a:t>
            </a:r>
            <a:r>
              <a:rPr lang="en-US" dirty="0" smtClean="0"/>
              <a:t> sparse SIMD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42142"/>
              </p:ext>
            </p:extLst>
          </p:nvPr>
        </p:nvGraphicFramePr>
        <p:xfrm>
          <a:off x="2477818" y="5671186"/>
          <a:ext cx="44965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029"/>
                <a:gridCol w="771955"/>
                <a:gridCol w="880422"/>
                <a:gridCol w="888076"/>
                <a:gridCol w="9110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Memory: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BBBB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CCCC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DDDD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GGGG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627349" y="4806530"/>
            <a:ext cx="243840" cy="81578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482240" y="4796616"/>
            <a:ext cx="243840" cy="81578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393354" y="4806530"/>
            <a:ext cx="243840" cy="81578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535553" y="4806530"/>
            <a:ext cx="1586144" cy="81578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339814"/>
              </p:ext>
            </p:extLst>
          </p:nvPr>
        </p:nvGraphicFramePr>
        <p:xfrm>
          <a:off x="1174279" y="3972689"/>
          <a:ext cx="83197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532"/>
                <a:gridCol w="809300"/>
                <a:gridCol w="924416"/>
                <a:gridCol w="924416"/>
                <a:gridCol w="924416"/>
                <a:gridCol w="924416"/>
                <a:gridCol w="924416"/>
                <a:gridCol w="924416"/>
                <a:gridCol w="9244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Mask k1: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Data v0: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AAAA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BBBB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CCCC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DDDD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EEEE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FFFF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GGGG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HHHH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6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Pack/unpack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– the </a:t>
            </a:r>
            <a:r>
              <a:rPr lang="en-US" dirty="0" smtClean="0"/>
              <a:t>P54C can only do one cache line at a time</a:t>
            </a:r>
          </a:p>
          <a:p>
            <a:r>
              <a:rPr lang="en-US" dirty="0" smtClean="0"/>
              <a:t>Solution – “low” and “high” versions of the instruction</a:t>
            </a:r>
          </a:p>
          <a:p>
            <a:pPr lvl="1"/>
            <a:r>
              <a:rPr lang="en-US" dirty="0" smtClean="0"/>
              <a:t>Each one can complete (or fault-then-complete) separately</a:t>
            </a:r>
          </a:p>
          <a:p>
            <a:r>
              <a:rPr lang="en-US" dirty="0" smtClean="0"/>
              <a:t>Using no write mask allows unaligned vector load/store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364545"/>
              </p:ext>
            </p:extLst>
          </p:nvPr>
        </p:nvGraphicFramePr>
        <p:xfrm>
          <a:off x="1174279" y="3972689"/>
          <a:ext cx="83197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532"/>
                <a:gridCol w="809300"/>
                <a:gridCol w="924416"/>
                <a:gridCol w="924416"/>
                <a:gridCol w="924416"/>
                <a:gridCol w="924416"/>
                <a:gridCol w="924416"/>
                <a:gridCol w="924416"/>
                <a:gridCol w="9244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Mask k1: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Data v0: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AAAA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BBBB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CCCC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DDDD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EEEE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FFFF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GGGG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HHHH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304656"/>
              </p:ext>
            </p:extLst>
          </p:nvPr>
        </p:nvGraphicFramePr>
        <p:xfrm>
          <a:off x="2477818" y="5671186"/>
          <a:ext cx="44965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029"/>
                <a:gridCol w="771955"/>
                <a:gridCol w="880422"/>
                <a:gridCol w="888076"/>
                <a:gridCol w="911043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BBBB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CCCC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DDDD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GGGG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627349" y="4806530"/>
            <a:ext cx="243840" cy="81578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482240" y="4796616"/>
            <a:ext cx="243840" cy="81578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393354" y="4806530"/>
            <a:ext cx="243840" cy="81578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535553" y="4806530"/>
            <a:ext cx="1586144" cy="81578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53928" y="5671186"/>
            <a:ext cx="70360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78392" y="5671186"/>
            <a:ext cx="0" cy="370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66023" y="5669093"/>
            <a:ext cx="8509497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382445" y="6039932"/>
            <a:ext cx="8509497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11988" y="6039932"/>
            <a:ext cx="70360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613961" y="5668507"/>
            <a:ext cx="257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ache line 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00431" y="5663326"/>
            <a:ext cx="269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ache line 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14817" y="6032658"/>
            <a:ext cx="269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packstoreld</a:t>
            </a:r>
            <a:r>
              <a:rPr lang="en-US" dirty="0" smtClean="0"/>
              <a:t> [</a:t>
            </a:r>
            <a:r>
              <a:rPr lang="en-US" dirty="0" err="1" smtClean="0"/>
              <a:t>rax</a:t>
            </a:r>
            <a:r>
              <a:rPr lang="en-US" dirty="0" smtClean="0"/>
              <a:t>] {k1}, v0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46890" y="6032658"/>
            <a:ext cx="357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vpackstorehd</a:t>
            </a:r>
            <a:r>
              <a:rPr lang="en-US" dirty="0" smtClean="0"/>
              <a:t> [rax+64] {k1}, v0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Gather/scatter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gather</a:t>
            </a:r>
            <a:r>
              <a:rPr lang="en-US" dirty="0" smtClean="0"/>
              <a:t> v0{k1}, [rax+v1]</a:t>
            </a:r>
          </a:p>
          <a:p>
            <a:r>
              <a:rPr lang="en-US" dirty="0" smtClean="0"/>
              <a:t>The fundamental vector-machine equivalent to scalar load/store</a:t>
            </a:r>
          </a:p>
          <a:p>
            <a:r>
              <a:rPr lang="en-US" dirty="0" smtClean="0"/>
              <a:t>Each lane of v0 gets loaded from a different address (rax+v1)</a:t>
            </a:r>
          </a:p>
          <a:p>
            <a:r>
              <a:rPr lang="en-US" dirty="0" smtClean="0"/>
              <a:t>Gather/scatter can access up to 16 cache lines &amp; pages!</a:t>
            </a:r>
          </a:p>
          <a:p>
            <a:pPr lvl="1"/>
            <a:r>
              <a:rPr lang="en-US" dirty="0" smtClean="0"/>
              <a:t>P54C doesn’t do that well</a:t>
            </a:r>
          </a:p>
          <a:p>
            <a:pPr lvl="1"/>
            <a:r>
              <a:rPr lang="en-US" dirty="0" smtClean="0"/>
              <a:t>OS will FREAK if a single instruction hits more than 2 pages</a:t>
            </a:r>
          </a:p>
          <a:p>
            <a:pPr lvl="1"/>
            <a:r>
              <a:rPr lang="en-US" dirty="0" smtClean="0"/>
              <a:t>Huge deadlock/</a:t>
            </a:r>
            <a:r>
              <a:rPr lang="en-US" dirty="0" err="1" smtClean="0"/>
              <a:t>livelock</a:t>
            </a:r>
            <a:r>
              <a:rPr lang="en-US" dirty="0" smtClean="0"/>
              <a:t>/forward-progress problems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81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Gather/scatter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gather</a:t>
            </a:r>
            <a:r>
              <a:rPr lang="en-US" dirty="0" smtClean="0"/>
              <a:t> v0{k1}, [rax+v1]</a:t>
            </a:r>
          </a:p>
          <a:p>
            <a:r>
              <a:rPr lang="en-US" dirty="0" smtClean="0"/>
              <a:t>The fundamental vector-machine equivalent to scalar load/store</a:t>
            </a:r>
          </a:p>
          <a:p>
            <a:r>
              <a:rPr lang="en-US" dirty="0" smtClean="0"/>
              <a:t>Each lane of v0 gets loaded from a different address (rax+v1)</a:t>
            </a:r>
          </a:p>
          <a:p>
            <a:r>
              <a:rPr lang="en-US" dirty="0" smtClean="0"/>
              <a:t>Gather/scatter can access up to 16 cache lines &amp; pages!</a:t>
            </a:r>
          </a:p>
          <a:p>
            <a:pPr lvl="1"/>
            <a:r>
              <a:rPr lang="en-US" dirty="0" smtClean="0"/>
              <a:t>P54C doesn’t do that well</a:t>
            </a:r>
          </a:p>
          <a:p>
            <a:pPr lvl="1"/>
            <a:r>
              <a:rPr lang="en-US" dirty="0" smtClean="0"/>
              <a:t>OS will FREAK if a single instruction hits more than 2 pages</a:t>
            </a:r>
          </a:p>
          <a:p>
            <a:pPr lvl="1"/>
            <a:r>
              <a:rPr lang="en-US" dirty="0" smtClean="0"/>
              <a:t>Huge deadlock/</a:t>
            </a:r>
            <a:r>
              <a:rPr lang="en-US" dirty="0" err="1" smtClean="0"/>
              <a:t>livelock</a:t>
            </a:r>
            <a:r>
              <a:rPr lang="en-US" dirty="0" smtClean="0"/>
              <a:t>/forward-progress problems</a:t>
            </a:r>
          </a:p>
          <a:p>
            <a:r>
              <a:rPr lang="en-US" dirty="0" smtClean="0"/>
              <a:t>How we going to solve this?</a:t>
            </a:r>
          </a:p>
          <a:p>
            <a:pPr lvl="1"/>
            <a:r>
              <a:rPr lang="en-US" dirty="0" smtClean="0"/>
              <a:t>Brand new problem, never faced before, </a:t>
            </a:r>
            <a:r>
              <a:rPr lang="en-US" b="1" dirty="0" smtClean="0"/>
              <a:t>everybody panic!</a:t>
            </a:r>
          </a:p>
        </p:txBody>
      </p:sp>
    </p:spTree>
    <p:extLst>
      <p:ext uri="{BB962C8B-B14F-4D97-AF65-F5344CB8AC3E}">
        <p14:creationId xmlns:p14="http://schemas.microsoft.com/office/powerpoint/2010/main" val="28172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 becomes legacy!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Future machines with different design &amp; </a:t>
            </a:r>
            <a:r>
              <a:rPr lang="en-US" dirty="0" err="1" smtClean="0"/>
              <a:t>uarch</a:t>
            </a:r>
            <a:r>
              <a:rPr lang="en-US" dirty="0" smtClean="0"/>
              <a:t> then need to cope with the “legacy” architecture that made sense for the old design.</a:t>
            </a:r>
          </a:p>
          <a:p>
            <a:pPr marL="0" indent="0">
              <a:buNone/>
            </a:pPr>
            <a:r>
              <a:rPr lang="en-US" dirty="0" smtClean="0"/>
              <a:t>This is not a unique problem for x86!</a:t>
            </a:r>
          </a:p>
          <a:p>
            <a:r>
              <a:rPr lang="en-US" dirty="0" smtClean="0"/>
              <a:t>Branch delay slot in MIPS</a:t>
            </a:r>
          </a:p>
          <a:p>
            <a:r>
              <a:rPr lang="en-US" dirty="0" smtClean="0"/>
              <a:t>Register stack/window in SPARC</a:t>
            </a:r>
          </a:p>
          <a:p>
            <a:r>
              <a:rPr lang="en-US" dirty="0" smtClean="0"/>
              <a:t>ARM predication and “free” shifter</a:t>
            </a:r>
          </a:p>
        </p:txBody>
      </p:sp>
    </p:spTree>
    <p:extLst>
      <p:ext uri="{BB962C8B-B14F-4D97-AF65-F5344CB8AC3E}">
        <p14:creationId xmlns:p14="http://schemas.microsoft.com/office/powerpoint/2010/main" val="40908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Gather/scatter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gather</a:t>
            </a:r>
            <a:r>
              <a:rPr lang="en-US" dirty="0" smtClean="0"/>
              <a:t> v0{k1}, [rax+v1]</a:t>
            </a:r>
          </a:p>
          <a:p>
            <a:r>
              <a:rPr lang="en-US" dirty="0" smtClean="0"/>
              <a:t>The fundamental vector-machine equivalent to scalar load/store</a:t>
            </a:r>
          </a:p>
          <a:p>
            <a:r>
              <a:rPr lang="en-US" dirty="0" smtClean="0"/>
              <a:t>Each lane of v0 gets loaded from a different address (rax+v1)</a:t>
            </a:r>
          </a:p>
          <a:p>
            <a:r>
              <a:rPr lang="en-US" dirty="0" smtClean="0"/>
              <a:t>Gather/scatter can access up to 16 cache lines &amp; pages!</a:t>
            </a:r>
          </a:p>
          <a:p>
            <a:pPr lvl="1"/>
            <a:r>
              <a:rPr lang="en-US" dirty="0" smtClean="0"/>
              <a:t>P54C doesn’t do that well</a:t>
            </a:r>
          </a:p>
          <a:p>
            <a:pPr lvl="1"/>
            <a:r>
              <a:rPr lang="en-US" dirty="0" smtClean="0"/>
              <a:t>OS will FREAK if a single instruction hits more than 2 pages</a:t>
            </a:r>
          </a:p>
          <a:p>
            <a:pPr lvl="1"/>
            <a:r>
              <a:rPr lang="en-US" dirty="0" smtClean="0"/>
              <a:t>Huge deadlock/</a:t>
            </a:r>
            <a:r>
              <a:rPr lang="en-US" dirty="0" err="1" smtClean="0"/>
              <a:t>livelock</a:t>
            </a:r>
            <a:r>
              <a:rPr lang="en-US" dirty="0" smtClean="0"/>
              <a:t>/forward-progress problems</a:t>
            </a:r>
          </a:p>
          <a:p>
            <a:r>
              <a:rPr lang="en-US" dirty="0" smtClean="0"/>
              <a:t>How we going to solve this?</a:t>
            </a:r>
          </a:p>
          <a:p>
            <a:pPr lvl="1"/>
            <a:r>
              <a:rPr lang="en-US" dirty="0" smtClean="0"/>
              <a:t>Brand new problem, never faced before, </a:t>
            </a:r>
            <a:r>
              <a:rPr lang="en-US" b="1" dirty="0" smtClean="0"/>
              <a:t>everybody panic!</a:t>
            </a:r>
          </a:p>
          <a:p>
            <a:pPr lvl="1"/>
            <a:r>
              <a:rPr lang="en-US" dirty="0" smtClean="0"/>
              <a:t>Wait…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ep </a:t>
            </a:r>
            <a:r>
              <a:rPr lang="en-US" dirty="0" err="1" smtClean="0"/>
              <a:t>movsb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Remember this old 8086 instruction?</a:t>
            </a:r>
          </a:p>
          <a:p>
            <a:r>
              <a:rPr lang="en-US" dirty="0" smtClean="0"/>
              <a:t>Single-instruction </a:t>
            </a:r>
            <a:r>
              <a:rPr lang="en-US" dirty="0" err="1" smtClean="0"/>
              <a:t>memcpy</a:t>
            </a:r>
            <a:endParaRPr lang="en-US" dirty="0" smtClean="0"/>
          </a:p>
          <a:p>
            <a:r>
              <a:rPr lang="en-US" dirty="0" smtClean="0"/>
              <a:t>Copies (</a:t>
            </a:r>
            <a:r>
              <a:rPr lang="en-US" dirty="0" err="1" smtClean="0"/>
              <a:t>rcx</a:t>
            </a:r>
            <a:r>
              <a:rPr lang="en-US" dirty="0" smtClean="0"/>
              <a:t>) number of bytes from [</a:t>
            </a:r>
            <a:r>
              <a:rPr lang="en-US" dirty="0" err="1" smtClean="0"/>
              <a:t>rsi</a:t>
            </a:r>
            <a:r>
              <a:rPr lang="en-US" dirty="0" smtClean="0"/>
              <a:t>] to [</a:t>
            </a:r>
            <a:r>
              <a:rPr lang="en-US" dirty="0" err="1" smtClean="0"/>
              <a:t>rdi</a:t>
            </a:r>
            <a:r>
              <a:rPr lang="en-US" dirty="0" smtClean="0"/>
              <a:t>]</a:t>
            </a:r>
          </a:p>
          <a:p>
            <a:r>
              <a:rPr lang="en-US" dirty="0" smtClean="0"/>
              <a:t>…and doesn’t that hit an arbitrary number of cache lines?</a:t>
            </a:r>
          </a:p>
          <a:p>
            <a:pPr lvl="1"/>
            <a:r>
              <a:rPr lang="en-US" dirty="0" smtClean="0"/>
              <a:t>So what’s their special magic? Can we steal it for gather/scatter?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9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ep </a:t>
            </a:r>
            <a:r>
              <a:rPr lang="en-US" dirty="0" err="1" smtClean="0"/>
              <a:t>movsb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Irritating “side effect” of this instruction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si</a:t>
            </a:r>
            <a:r>
              <a:rPr lang="en-US" dirty="0" smtClean="0"/>
              <a:t>, </a:t>
            </a:r>
            <a:r>
              <a:rPr lang="en-US" dirty="0" err="1" smtClean="0"/>
              <a:t>rdi</a:t>
            </a:r>
            <a:r>
              <a:rPr lang="en-US" dirty="0" smtClean="0"/>
              <a:t> end up pointing past the end of the memory block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cx</a:t>
            </a:r>
            <a:r>
              <a:rPr lang="en-US" dirty="0" smtClean="0"/>
              <a:t> ends up set to zero</a:t>
            </a:r>
          </a:p>
          <a:p>
            <a:pPr lvl="1"/>
            <a:r>
              <a:rPr lang="en-US" dirty="0" smtClean="0"/>
              <a:t>Why did they do that? How is this useful to anyone?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ep </a:t>
            </a:r>
            <a:r>
              <a:rPr lang="en-US" dirty="0" err="1" smtClean="0"/>
              <a:t>movsb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Irritating “side effect” of this instruction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si</a:t>
            </a:r>
            <a:r>
              <a:rPr lang="en-US" dirty="0" smtClean="0"/>
              <a:t>, </a:t>
            </a:r>
            <a:r>
              <a:rPr lang="en-US" dirty="0" err="1" smtClean="0"/>
              <a:t>rdi</a:t>
            </a:r>
            <a:r>
              <a:rPr lang="en-US" dirty="0" smtClean="0"/>
              <a:t> end up pointing past the end of the memory block</a:t>
            </a:r>
          </a:p>
          <a:p>
            <a:pPr lvl="1"/>
            <a:r>
              <a:rPr lang="en-US" dirty="0" err="1" smtClean="0"/>
              <a:t>rcx</a:t>
            </a:r>
            <a:r>
              <a:rPr lang="en-US" dirty="0" smtClean="0"/>
              <a:t> ends up set to zero</a:t>
            </a:r>
          </a:p>
          <a:p>
            <a:pPr lvl="1"/>
            <a:r>
              <a:rPr lang="en-US" dirty="0" smtClean="0"/>
              <a:t>Why did they do that? How is this useful</a:t>
            </a:r>
            <a:r>
              <a:rPr lang="en-US" dirty="0"/>
              <a:t> </a:t>
            </a:r>
            <a:r>
              <a:rPr lang="en-US" dirty="0" smtClean="0"/>
              <a:t>to anyone?</a:t>
            </a:r>
          </a:p>
          <a:p>
            <a:r>
              <a:rPr lang="en-US" dirty="0" smtClean="0"/>
              <a:t>Think about what happens if it hits a mid-copy page fault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si</a:t>
            </a:r>
            <a:r>
              <a:rPr lang="en-US" dirty="0" smtClean="0"/>
              <a:t>/</a:t>
            </a:r>
            <a:r>
              <a:rPr lang="en-US" dirty="0" err="1" smtClean="0"/>
              <a:t>rdi</a:t>
            </a:r>
            <a:r>
              <a:rPr lang="en-US" dirty="0" smtClean="0"/>
              <a:t> point to the address that faulted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cx</a:t>
            </a:r>
            <a:r>
              <a:rPr lang="en-US" dirty="0" smtClean="0"/>
              <a:t> has been decremented by the amount that successfully copied</a:t>
            </a:r>
          </a:p>
          <a:p>
            <a:pPr lvl="1"/>
            <a:r>
              <a:rPr lang="en-US" dirty="0" smtClean="0"/>
              <a:t>OS handles fault (e.g. brings memory off disk)</a:t>
            </a:r>
          </a:p>
          <a:p>
            <a:pPr lvl="1"/>
            <a:r>
              <a:rPr lang="en-US" dirty="0" smtClean="0"/>
              <a:t>…and just jumps back to the instruction</a:t>
            </a:r>
          </a:p>
          <a:p>
            <a:pPr lvl="1"/>
            <a:r>
              <a:rPr lang="en-US" dirty="0" smtClean="0"/>
              <a:t>No “hidden state” required to resume the instruction where it faulted</a:t>
            </a:r>
          </a:p>
        </p:txBody>
      </p:sp>
    </p:spTree>
    <p:extLst>
      <p:ext uri="{BB962C8B-B14F-4D97-AF65-F5344CB8AC3E}">
        <p14:creationId xmlns:p14="http://schemas.microsoft.com/office/powerpoint/2010/main" val="15406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ep </a:t>
            </a:r>
            <a:r>
              <a:rPr lang="en-US" dirty="0" err="1" smtClean="0"/>
              <a:t>movsb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Irritating “side effect” of this instruction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si</a:t>
            </a:r>
            <a:r>
              <a:rPr lang="en-US" dirty="0" smtClean="0"/>
              <a:t>, </a:t>
            </a:r>
            <a:r>
              <a:rPr lang="en-US" dirty="0" err="1" smtClean="0"/>
              <a:t>rdi</a:t>
            </a:r>
            <a:r>
              <a:rPr lang="en-US" dirty="0" smtClean="0"/>
              <a:t> end up pointing past the end of the memory block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cx</a:t>
            </a:r>
            <a:r>
              <a:rPr lang="en-US" dirty="0" smtClean="0"/>
              <a:t> ends up set to zero</a:t>
            </a:r>
          </a:p>
          <a:p>
            <a:pPr lvl="1"/>
            <a:r>
              <a:rPr lang="en-US" dirty="0" smtClean="0"/>
              <a:t>Why did they do that? How is this useful to anyone?</a:t>
            </a:r>
          </a:p>
          <a:p>
            <a:r>
              <a:rPr lang="en-US" dirty="0" smtClean="0"/>
              <a:t>Think about what happens if it hits a mid-copy page fault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si</a:t>
            </a:r>
            <a:r>
              <a:rPr lang="en-US" dirty="0" smtClean="0"/>
              <a:t>/</a:t>
            </a:r>
            <a:r>
              <a:rPr lang="en-US" dirty="0" err="1" smtClean="0"/>
              <a:t>rdi</a:t>
            </a:r>
            <a:r>
              <a:rPr lang="en-US" dirty="0" smtClean="0"/>
              <a:t> point to the address that faulted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cx</a:t>
            </a:r>
            <a:r>
              <a:rPr lang="en-US" dirty="0" smtClean="0"/>
              <a:t> has been decremented by the amount that successfully copied</a:t>
            </a:r>
          </a:p>
          <a:p>
            <a:pPr lvl="1"/>
            <a:r>
              <a:rPr lang="en-US" dirty="0" smtClean="0"/>
              <a:t>OS handles fault (e.g. brings memory off disk)</a:t>
            </a:r>
          </a:p>
          <a:p>
            <a:pPr lvl="1"/>
            <a:r>
              <a:rPr lang="en-US" dirty="0" smtClean="0"/>
              <a:t>…and just jumps back to the instruction</a:t>
            </a:r>
          </a:p>
          <a:p>
            <a:pPr lvl="1"/>
            <a:r>
              <a:rPr lang="en-US" dirty="0" smtClean="0"/>
              <a:t>No “hidden state” required to resume the instruction where it faulted</a:t>
            </a:r>
          </a:p>
          <a:p>
            <a:pPr lvl="1"/>
            <a:r>
              <a:rPr lang="en-US" dirty="0" smtClean="0"/>
              <a:t>Not just useful, but GENIUS!</a:t>
            </a:r>
          </a:p>
        </p:txBody>
      </p:sp>
    </p:spTree>
    <p:extLst>
      <p:ext uri="{BB962C8B-B14F-4D97-AF65-F5344CB8AC3E}">
        <p14:creationId xmlns:p14="http://schemas.microsoft.com/office/powerpoint/2010/main" val="358004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Gather/scatter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gather</a:t>
            </a:r>
            <a:r>
              <a:rPr lang="en-US" dirty="0" smtClean="0"/>
              <a:t> v0{k1}, [rax+v1]</a:t>
            </a:r>
          </a:p>
          <a:p>
            <a:r>
              <a:rPr lang="en-US" dirty="0" smtClean="0"/>
              <a:t>So back to gather/scatter</a:t>
            </a:r>
          </a:p>
          <a:p>
            <a:r>
              <a:rPr lang="en-US" dirty="0" smtClean="0"/>
              <a:t>We need some sort of “progress meter”</a:t>
            </a:r>
          </a:p>
          <a:p>
            <a:pPr lvl="1"/>
            <a:r>
              <a:rPr lang="en-US" dirty="0" smtClean="0"/>
              <a:t>As it does its loads, it marks them as “done”</a:t>
            </a:r>
          </a:p>
          <a:p>
            <a:pPr lvl="1"/>
            <a:r>
              <a:rPr lang="en-US" dirty="0" smtClean="0"/>
              <a:t>OS can handle a fault mid-process</a:t>
            </a:r>
          </a:p>
          <a:p>
            <a:pPr lvl="1"/>
            <a:r>
              <a:rPr lang="en-US" dirty="0" smtClean="0"/>
              <a:t>Jump back to instruction</a:t>
            </a:r>
          </a:p>
          <a:p>
            <a:pPr lvl="1"/>
            <a:r>
              <a:rPr lang="en-US" dirty="0" smtClean="0"/>
              <a:t>Instruction resumes where it left off, no hidden state</a:t>
            </a:r>
          </a:p>
        </p:txBody>
      </p:sp>
    </p:spTree>
    <p:extLst>
      <p:ext uri="{BB962C8B-B14F-4D97-AF65-F5344CB8AC3E}">
        <p14:creationId xmlns:p14="http://schemas.microsoft.com/office/powerpoint/2010/main" val="261796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Gather/scatter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gather</a:t>
            </a:r>
            <a:r>
              <a:rPr lang="en-US" dirty="0" smtClean="0"/>
              <a:t> v0{k1}, [rax+v1]</a:t>
            </a:r>
          </a:p>
          <a:p>
            <a:r>
              <a:rPr lang="en-US" dirty="0" smtClean="0"/>
              <a:t>So back to gather/scatter</a:t>
            </a:r>
          </a:p>
          <a:p>
            <a:r>
              <a:rPr lang="en-US" dirty="0" smtClean="0"/>
              <a:t>We need some sort of “progress meter”</a:t>
            </a:r>
          </a:p>
          <a:p>
            <a:pPr lvl="1"/>
            <a:r>
              <a:rPr lang="en-US" dirty="0" smtClean="0"/>
              <a:t>As it does its loads, it marks them as “done”</a:t>
            </a:r>
          </a:p>
          <a:p>
            <a:pPr lvl="1"/>
            <a:r>
              <a:rPr lang="en-US" dirty="0" smtClean="0"/>
              <a:t>OS can handle a fault mid-process</a:t>
            </a:r>
          </a:p>
          <a:p>
            <a:pPr lvl="1"/>
            <a:r>
              <a:rPr lang="en-US" dirty="0" smtClean="0"/>
              <a:t>Jump back to instruction</a:t>
            </a:r>
          </a:p>
          <a:p>
            <a:pPr lvl="1"/>
            <a:r>
              <a:rPr lang="en-US" dirty="0" smtClean="0"/>
              <a:t>Instruction resumes where it left off, no hidden state</a:t>
            </a:r>
          </a:p>
          <a:p>
            <a:r>
              <a:rPr lang="en-US" dirty="0" smtClean="0"/>
              <a:t>Solution – use the </a:t>
            </a:r>
            <a:r>
              <a:rPr lang="en-US" dirty="0" err="1" smtClean="0"/>
              <a:t>writemask</a:t>
            </a:r>
            <a:r>
              <a:rPr lang="en-US" dirty="0" smtClean="0"/>
              <a:t> “k1”</a:t>
            </a:r>
          </a:p>
          <a:p>
            <a:pPr lvl="1"/>
            <a:r>
              <a:rPr lang="en-US" dirty="0" smtClean="0"/>
              <a:t>Clear bits in k1 as you go, indicating they are done</a:t>
            </a:r>
          </a:p>
          <a:p>
            <a:pPr lvl="1"/>
            <a:r>
              <a:rPr lang="en-US" dirty="0" smtClean="0"/>
              <a:t>Instruction always ends with all bits in k1 clear</a:t>
            </a:r>
          </a:p>
        </p:txBody>
      </p:sp>
    </p:spTree>
    <p:extLst>
      <p:ext uri="{BB962C8B-B14F-4D97-AF65-F5344CB8AC3E}">
        <p14:creationId xmlns:p14="http://schemas.microsoft.com/office/powerpoint/2010/main" val="105246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Gather/scatter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Bravo! We added gather/scatter to ye </a:t>
            </a:r>
            <a:r>
              <a:rPr lang="en-US" dirty="0" err="1" smtClean="0"/>
              <a:t>olde</a:t>
            </a:r>
            <a:r>
              <a:rPr lang="en-US" dirty="0" smtClean="0"/>
              <a:t> P54C</a:t>
            </a:r>
          </a:p>
          <a:p>
            <a:r>
              <a:rPr lang="en-US" dirty="0" smtClean="0"/>
              <a:t>Genius work</a:t>
            </a:r>
          </a:p>
          <a:p>
            <a:r>
              <a:rPr lang="en-US" dirty="0" smtClean="0"/>
              <a:t>All home for tea &amp; medals</a:t>
            </a:r>
          </a:p>
        </p:txBody>
      </p:sp>
    </p:spTree>
    <p:extLst>
      <p:ext uri="{BB962C8B-B14F-4D97-AF65-F5344CB8AC3E}">
        <p14:creationId xmlns:p14="http://schemas.microsoft.com/office/powerpoint/2010/main" val="16645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Gather/scatter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Bravo! We added gather/scatter to ye </a:t>
            </a:r>
            <a:r>
              <a:rPr lang="en-US" dirty="0" err="1" smtClean="0"/>
              <a:t>olde</a:t>
            </a:r>
            <a:r>
              <a:rPr lang="en-US" dirty="0" smtClean="0"/>
              <a:t> P54C</a:t>
            </a:r>
          </a:p>
          <a:p>
            <a:r>
              <a:rPr lang="en-US" dirty="0" smtClean="0"/>
              <a:t>Genius work</a:t>
            </a:r>
          </a:p>
          <a:p>
            <a:r>
              <a:rPr lang="en-US" dirty="0" smtClean="0"/>
              <a:t>All home for tea &amp; medals</a:t>
            </a:r>
          </a:p>
          <a:p>
            <a:r>
              <a:rPr lang="en-US" dirty="0" smtClean="0"/>
              <a:t>A few minor problems…</a:t>
            </a:r>
          </a:p>
        </p:txBody>
      </p:sp>
    </p:spTree>
    <p:extLst>
      <p:ext uri="{BB962C8B-B14F-4D97-AF65-F5344CB8AC3E}">
        <p14:creationId xmlns:p14="http://schemas.microsoft.com/office/powerpoint/2010/main" val="296615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Gather/scatter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Bravo! We added gather/scatter to ye </a:t>
            </a:r>
            <a:r>
              <a:rPr lang="en-US" dirty="0" err="1" smtClean="0"/>
              <a:t>olde</a:t>
            </a:r>
            <a:r>
              <a:rPr lang="en-US" dirty="0" smtClean="0"/>
              <a:t> P54C</a:t>
            </a:r>
          </a:p>
          <a:p>
            <a:r>
              <a:rPr lang="en-US" dirty="0" smtClean="0"/>
              <a:t>Genius work</a:t>
            </a:r>
          </a:p>
          <a:p>
            <a:r>
              <a:rPr lang="en-US" dirty="0" smtClean="0"/>
              <a:t>All home for tea &amp; medals</a:t>
            </a:r>
          </a:p>
          <a:p>
            <a:r>
              <a:rPr lang="en-US" dirty="0" smtClean="0"/>
              <a:t>A few minor problems…</a:t>
            </a:r>
          </a:p>
          <a:p>
            <a:pPr lvl="1"/>
            <a:r>
              <a:rPr lang="en-US" dirty="0" smtClean="0"/>
              <a:t>Microcode/sequencing is slow on P54C</a:t>
            </a:r>
          </a:p>
          <a:p>
            <a:pPr lvl="1"/>
            <a:r>
              <a:rPr lang="en-US" dirty="0" smtClean="0"/>
              <a:t>Have to figure out which of 16 addresses to do each cycle</a:t>
            </a:r>
          </a:p>
          <a:p>
            <a:pPr lvl="1"/>
            <a:r>
              <a:rPr lang="en-US" dirty="0" smtClean="0"/>
              <a:t>Reading the </a:t>
            </a:r>
            <a:r>
              <a:rPr lang="en-US" b="1" dirty="0" smtClean="0"/>
              <a:t>vector</a:t>
            </a:r>
            <a:r>
              <a:rPr lang="en-US" dirty="0" smtClean="0"/>
              <a:t> registers is </a:t>
            </a:r>
            <a:r>
              <a:rPr lang="en-US" b="1" dirty="0" smtClean="0"/>
              <a:t>after</a:t>
            </a:r>
            <a:r>
              <a:rPr lang="en-US" dirty="0" smtClean="0"/>
              <a:t> TLB/fault/cache read</a:t>
            </a:r>
          </a:p>
          <a:p>
            <a:pPr lvl="1"/>
            <a:r>
              <a:rPr lang="en-US" dirty="0" smtClean="0"/>
              <a:t>Not enough time to do vector calculations before the cache read</a:t>
            </a:r>
          </a:p>
          <a:p>
            <a:pPr lvl="1"/>
            <a:r>
              <a:rPr lang="en-US" dirty="0" smtClean="0"/>
              <a:t>Reading 16 cache lines for every gather instruction is way too slow</a:t>
            </a:r>
          </a:p>
          <a:p>
            <a:pPr lvl="1"/>
            <a:r>
              <a:rPr lang="en-US" dirty="0" smtClean="0"/>
              <a:t>What happens with a scatter if lanes go to the same address?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396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 becomes legacy!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Future machines with different design &amp; </a:t>
            </a:r>
            <a:r>
              <a:rPr lang="en-US" dirty="0" err="1" smtClean="0"/>
              <a:t>uarch</a:t>
            </a:r>
            <a:r>
              <a:rPr lang="en-US" dirty="0" smtClean="0"/>
              <a:t> then need to cope with the “legacy” architecture that made sense for the old design.</a:t>
            </a:r>
          </a:p>
          <a:p>
            <a:pPr marL="0" indent="0">
              <a:buNone/>
            </a:pPr>
            <a:r>
              <a:rPr lang="en-US" dirty="0" smtClean="0"/>
              <a:t>This is not a unique problem for x86!</a:t>
            </a:r>
          </a:p>
          <a:p>
            <a:r>
              <a:rPr lang="en-US" dirty="0" smtClean="0"/>
              <a:t>Branch delay slot in MIPS</a:t>
            </a:r>
          </a:p>
          <a:p>
            <a:r>
              <a:rPr lang="en-US" dirty="0" smtClean="0"/>
              <a:t>Register stack/window in SPARC</a:t>
            </a:r>
          </a:p>
          <a:p>
            <a:r>
              <a:rPr lang="en-US" dirty="0" smtClean="0"/>
              <a:t>ARM predication and “free” shifter</a:t>
            </a:r>
          </a:p>
          <a:p>
            <a:pPr marL="0" indent="0">
              <a:buNone/>
            </a:pPr>
            <a:r>
              <a:rPr lang="en-US" dirty="0" smtClean="0"/>
              <a:t>Before rolling your eyes at an instruction or feature, consider it may have made perfect sense when it was invented, and that reason may </a:t>
            </a:r>
            <a:r>
              <a:rPr lang="en-US" b="1" dirty="0" smtClean="0"/>
              <a:t>never</a:t>
            </a:r>
            <a:r>
              <a:rPr lang="en-US" dirty="0" smtClean="0"/>
              <a:t> have been visible to you as a programmer.</a:t>
            </a:r>
          </a:p>
        </p:txBody>
      </p:sp>
    </p:spTree>
    <p:extLst>
      <p:ext uri="{BB962C8B-B14F-4D97-AF65-F5344CB8AC3E}">
        <p14:creationId xmlns:p14="http://schemas.microsoft.com/office/powerpoint/2010/main" val="61435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Gather/scatter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As a result, gather/scatter took a huge amount of effort</a:t>
            </a:r>
          </a:p>
          <a:p>
            <a:pPr lvl="1"/>
            <a:r>
              <a:rPr lang="en-US" dirty="0" smtClean="0"/>
              <a:t>Close interactions between design, architecture, compilers, OS SW</a:t>
            </a:r>
          </a:p>
          <a:p>
            <a:pPr lvl="1"/>
            <a:r>
              <a:rPr lang="en-US" dirty="0" smtClean="0"/>
              <a:t>Massive effort on all four main architectures (KNF, KNC, KNL, Big Core)</a:t>
            </a:r>
          </a:p>
          <a:p>
            <a:pPr lvl="1"/>
            <a:r>
              <a:rPr lang="en-US" dirty="0" smtClean="0"/>
              <a:t>Each new </a:t>
            </a:r>
            <a:r>
              <a:rPr lang="en-US" dirty="0" err="1" smtClean="0"/>
              <a:t>uarch</a:t>
            </a:r>
            <a:r>
              <a:rPr lang="en-US" dirty="0" smtClean="0"/>
              <a:t> faced new problems, new solutions</a:t>
            </a:r>
          </a:p>
          <a:p>
            <a:r>
              <a:rPr lang="en-US" dirty="0" smtClean="0"/>
              <a:t>KNF/KNC used “gather step” (KNC’s was significantly quicker)</a:t>
            </a:r>
          </a:p>
          <a:p>
            <a:r>
              <a:rPr lang="en-US" dirty="0" smtClean="0"/>
              <a:t>KNL, Big Core do it in microcode</a:t>
            </a:r>
          </a:p>
          <a:p>
            <a:pPr lvl="1"/>
            <a:r>
              <a:rPr lang="en-US" dirty="0" smtClean="0"/>
              <a:t>They have high-speed microcode sequences, unlike KNF/KNC</a:t>
            </a:r>
          </a:p>
          <a:p>
            <a:r>
              <a:rPr lang="en-US" dirty="0" smtClean="0"/>
              <a:t>Big Core </a:t>
            </a:r>
            <a:r>
              <a:rPr lang="en-US" dirty="0" smtClean="0"/>
              <a:t>gets faster over time</a:t>
            </a:r>
            <a:endParaRPr lang="en-US" dirty="0" smtClean="0"/>
          </a:p>
          <a:p>
            <a:pPr lvl="1"/>
            <a:r>
              <a:rPr lang="en-US" dirty="0" smtClean="0"/>
              <a:t>Requires </a:t>
            </a:r>
            <a:r>
              <a:rPr lang="en-US" dirty="0" smtClean="0"/>
              <a:t>adding more AGU, TLB, cache ports</a:t>
            </a:r>
          </a:p>
          <a:p>
            <a:pPr lvl="1"/>
            <a:r>
              <a:rPr lang="en-US" dirty="0" smtClean="0"/>
              <a:t>Already significantly faster than doing scalar load/stores</a:t>
            </a:r>
          </a:p>
        </p:txBody>
      </p:sp>
    </p:spTree>
    <p:extLst>
      <p:ext uri="{BB962C8B-B14F-4D97-AF65-F5344CB8AC3E}">
        <p14:creationId xmlns:p14="http://schemas.microsoft.com/office/powerpoint/2010/main" val="52967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Gather/scatter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For KNF + KNC the ugly solution was to run “</a:t>
            </a:r>
            <a:r>
              <a:rPr lang="en-US" dirty="0" err="1" smtClean="0"/>
              <a:t>gatherstep</a:t>
            </a:r>
            <a:r>
              <a:rPr lang="en-US" dirty="0" smtClean="0"/>
              <a:t>” in a loop: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 smtClean="0"/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 smtClean="0"/>
              <a:t>		</a:t>
            </a:r>
            <a:r>
              <a:rPr lang="en-US" dirty="0" err="1" smtClean="0"/>
              <a:t>loop_label</a:t>
            </a:r>
            <a:r>
              <a:rPr lang="en-US" dirty="0" smtClean="0"/>
              <a:t>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 smtClean="0"/>
              <a:t>		    </a:t>
            </a:r>
            <a:r>
              <a:rPr lang="en-US" dirty="0" err="1" smtClean="0"/>
              <a:t>vgatherd</a:t>
            </a:r>
            <a:r>
              <a:rPr lang="en-US" dirty="0" smtClean="0"/>
              <a:t> v0{k1}, [rax+v1]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 smtClean="0"/>
              <a:t>		    </a:t>
            </a:r>
            <a:r>
              <a:rPr lang="en-US" dirty="0" err="1" smtClean="0"/>
              <a:t>vkortest</a:t>
            </a:r>
            <a:r>
              <a:rPr lang="en-US" dirty="0" smtClean="0"/>
              <a:t> k1, k1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 smtClean="0"/>
              <a:t>		    </a:t>
            </a:r>
            <a:r>
              <a:rPr lang="en-US" dirty="0" err="1" smtClean="0"/>
              <a:t>jnz</a:t>
            </a:r>
            <a:r>
              <a:rPr lang="en-US" dirty="0" smtClean="0"/>
              <a:t> </a:t>
            </a:r>
            <a:r>
              <a:rPr lang="en-US" dirty="0" err="1" smtClean="0"/>
              <a:t>loop_label</a:t>
            </a:r>
            <a:endParaRPr lang="en-US" dirty="0" smtClean="0"/>
          </a:p>
          <a:p>
            <a:pPr marL="457200" lvl="1" indent="0">
              <a:spcBef>
                <a:spcPts val="0"/>
              </a:spcBef>
              <a:buNone/>
            </a:pPr>
            <a:endParaRPr lang="en-US" dirty="0" smtClean="0"/>
          </a:p>
          <a:p>
            <a:r>
              <a:rPr lang="en-US" dirty="0" smtClean="0"/>
              <a:t>Each time, </a:t>
            </a:r>
            <a:r>
              <a:rPr lang="en-US" dirty="0" err="1" smtClean="0"/>
              <a:t>vgatherd</a:t>
            </a:r>
            <a:r>
              <a:rPr lang="en-US" dirty="0" smtClean="0"/>
              <a:t> accesses at most a single cache line</a:t>
            </a:r>
          </a:p>
          <a:p>
            <a:pPr lvl="1"/>
            <a:r>
              <a:rPr lang="en-US" dirty="0" smtClean="0"/>
              <a:t>Does address </a:t>
            </a:r>
            <a:r>
              <a:rPr lang="en-US" dirty="0" err="1" smtClean="0"/>
              <a:t>calc</a:t>
            </a:r>
            <a:r>
              <a:rPr lang="en-US" dirty="0" smtClean="0"/>
              <a:t>, TLB and cache check for first-enabled lane in v1</a:t>
            </a:r>
          </a:p>
          <a:p>
            <a:pPr lvl="1"/>
            <a:r>
              <a:rPr lang="en-US" dirty="0" smtClean="0"/>
              <a:t>Will also fill in other lanes if they are in that same cache line</a:t>
            </a:r>
          </a:p>
          <a:p>
            <a:pPr lvl="1"/>
            <a:r>
              <a:rPr lang="en-US" dirty="0" smtClean="0"/>
              <a:t>Very common in workloads - typically only run the loop 2-3 times</a:t>
            </a:r>
          </a:p>
          <a:p>
            <a:pPr lvl="1"/>
            <a:r>
              <a:rPr lang="en-US" dirty="0"/>
              <a:t>k</a:t>
            </a:r>
            <a:r>
              <a:rPr lang="en-US" dirty="0" smtClean="0"/>
              <a:t>1 gets cleared as lanes are finished, loop ends when k1 is all-zeros</a:t>
            </a:r>
          </a:p>
          <a:p>
            <a:r>
              <a:rPr lang="en-US" dirty="0" smtClean="0"/>
              <a:t>Unrolling the loop also works fine – executing extra gathers is benign</a:t>
            </a:r>
          </a:p>
        </p:txBody>
      </p:sp>
    </p:spTree>
    <p:extLst>
      <p:ext uri="{BB962C8B-B14F-4D97-AF65-F5344CB8AC3E}">
        <p14:creationId xmlns:p14="http://schemas.microsoft.com/office/powerpoint/2010/main" val="104056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Larrabee</a:t>
            </a:r>
            <a:r>
              <a:rPr lang="en-US" dirty="0" smtClean="0"/>
              <a:t> 1 – Knights Ferry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Knights Ferry</a:t>
            </a:r>
          </a:p>
          <a:p>
            <a:pPr lvl="1"/>
            <a:r>
              <a:rPr lang="en-US" dirty="0" smtClean="0"/>
              <a:t>Shipped 2010, 45nm</a:t>
            </a:r>
          </a:p>
          <a:p>
            <a:pPr lvl="1"/>
            <a:r>
              <a:rPr lang="en-US" dirty="0" smtClean="0"/>
              <a:t>32 cores</a:t>
            </a:r>
          </a:p>
          <a:p>
            <a:pPr lvl="2"/>
            <a:r>
              <a:rPr lang="en-US" dirty="0" smtClean="0"/>
              <a:t>Some disabled for yield</a:t>
            </a:r>
          </a:p>
          <a:p>
            <a:pPr lvl="1"/>
            <a:r>
              <a:rPr lang="en-US" dirty="0" smtClean="0"/>
              <a:t>8 texture units</a:t>
            </a:r>
          </a:p>
          <a:p>
            <a:pPr lvl="1"/>
            <a:r>
              <a:rPr lang="en-US" dirty="0" smtClean="0"/>
              <a:t>HDMI/DVI </a:t>
            </a:r>
            <a:r>
              <a:rPr lang="en-US" dirty="0" err="1" smtClean="0"/>
              <a:t>scanout</a:t>
            </a:r>
            <a:endParaRPr lang="en-US" dirty="0" smtClean="0"/>
          </a:p>
          <a:p>
            <a:pPr lvl="1"/>
            <a:r>
              <a:rPr lang="en-US" dirty="0" smtClean="0"/>
              <a:t>1.2GHz, 1.2TFLOPS</a:t>
            </a:r>
          </a:p>
          <a:p>
            <a:r>
              <a:rPr lang="en-US" dirty="0" smtClean="0"/>
              <a:t>“Aubrey Isle” </a:t>
            </a:r>
            <a:r>
              <a:rPr lang="en-US" dirty="0" err="1" smtClean="0"/>
              <a:t>PCIe</a:t>
            </a:r>
            <a:r>
              <a:rPr lang="en-US" dirty="0" smtClean="0"/>
              <a:t> card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487" y="1690688"/>
            <a:ext cx="5974313" cy="448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3" b="6324"/>
          <a:stretch/>
        </p:blipFill>
        <p:spPr>
          <a:xfrm>
            <a:off x="838772" y="5163953"/>
            <a:ext cx="2942122" cy="16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1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Larrabee</a:t>
            </a:r>
            <a:r>
              <a:rPr lang="en-US" dirty="0" smtClean="0"/>
              <a:t> 1 – Knights Ferry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A-stepping: first working silicon</a:t>
            </a:r>
          </a:p>
          <a:p>
            <a:pPr lvl="1"/>
            <a:r>
              <a:rPr lang="en-US" dirty="0" smtClean="0"/>
              <a:t>New architecture = a whole bunch of bugs</a:t>
            </a:r>
          </a:p>
          <a:p>
            <a:pPr lvl="2"/>
            <a:r>
              <a:rPr lang="en-US" dirty="0" smtClean="0"/>
              <a:t>I$ broken, x87 was single-thread only, bit scan reverse broken</a:t>
            </a:r>
          </a:p>
          <a:p>
            <a:pPr lvl="2"/>
            <a:r>
              <a:rPr lang="en-US" dirty="0" smtClean="0"/>
              <a:t>Fixed in “quick” B-stepping</a:t>
            </a:r>
          </a:p>
          <a:p>
            <a:pPr lvl="1"/>
            <a:r>
              <a:rPr lang="en-US" dirty="0" smtClean="0"/>
              <a:t>L1$/L2$ interface had a fundamental flaw hurting memory performance</a:t>
            </a:r>
          </a:p>
          <a:p>
            <a:pPr lvl="1"/>
            <a:r>
              <a:rPr lang="en-US" dirty="0" smtClean="0"/>
              <a:t>“Plan to throw one away; you will anyhow” – Fred Brooks</a:t>
            </a:r>
          </a:p>
          <a:p>
            <a:r>
              <a:rPr lang="en-US" dirty="0" smtClean="0"/>
              <a:t>D-stepping – the big fix</a:t>
            </a:r>
          </a:p>
          <a:p>
            <a:pPr lvl="1"/>
            <a:r>
              <a:rPr lang="en-US" dirty="0" smtClean="0"/>
              <a:t>Significant re-engineering</a:t>
            </a:r>
          </a:p>
          <a:p>
            <a:pPr lvl="1"/>
            <a:r>
              <a:rPr lang="en-US" dirty="0" smtClean="0"/>
              <a:t>Fix the L2$ speed path, </a:t>
            </a:r>
            <a:r>
              <a:rPr lang="en-US" dirty="0" err="1" smtClean="0"/>
              <a:t>misc</a:t>
            </a:r>
            <a:r>
              <a:rPr lang="en-US" dirty="0" smtClean="0"/>
              <a:t> other bugs</a:t>
            </a:r>
          </a:p>
          <a:p>
            <a:pPr lvl="1"/>
            <a:r>
              <a:rPr lang="en-US" dirty="0" smtClean="0"/>
              <a:t>Add some new instructions (gather </a:t>
            </a:r>
            <a:r>
              <a:rPr lang="en-US" dirty="0" err="1" smtClean="0"/>
              <a:t>prefetch</a:t>
            </a:r>
            <a:r>
              <a:rPr lang="en-US" dirty="0" smtClean="0"/>
              <a:t>, delay)</a:t>
            </a:r>
          </a:p>
          <a:p>
            <a:r>
              <a:rPr lang="en-US" dirty="0" smtClean="0"/>
              <a:t>Not enough float64 performance, never made into a product</a:t>
            </a:r>
          </a:p>
          <a:p>
            <a:pPr lvl="1"/>
            <a:r>
              <a:rPr lang="en-US" dirty="0" smtClean="0"/>
              <a:t>But Aubrey Isle used extensively as a SW development vehicle</a:t>
            </a:r>
          </a:p>
        </p:txBody>
      </p:sp>
    </p:spTree>
    <p:extLst>
      <p:ext uri="{BB962C8B-B14F-4D97-AF65-F5344CB8AC3E}">
        <p14:creationId xmlns:p14="http://schemas.microsoft.com/office/powerpoint/2010/main" val="22665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instruction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When a thread </a:t>
            </a:r>
            <a:r>
              <a:rPr lang="en-US" dirty="0" err="1" smtClean="0"/>
              <a:t>mispredicts</a:t>
            </a:r>
            <a:r>
              <a:rPr lang="en-US" dirty="0" smtClean="0"/>
              <a:t> a branch or misses cache, it is put to sleep</a:t>
            </a:r>
          </a:p>
          <a:p>
            <a:r>
              <a:rPr lang="en-US" dirty="0" smtClean="0"/>
              <a:t>But we only discover this happens late in the pipeline</a:t>
            </a:r>
          </a:p>
          <a:p>
            <a:pPr lvl="1"/>
            <a:r>
              <a:rPr lang="en-US" dirty="0" smtClean="0"/>
              <a:t>There will be other instructions from the same thread queued up</a:t>
            </a:r>
          </a:p>
          <a:p>
            <a:pPr lvl="1"/>
            <a:r>
              <a:rPr lang="en-US" dirty="0" smtClean="0"/>
              <a:t>They need to be crushed into NOP instructions</a:t>
            </a:r>
          </a:p>
          <a:p>
            <a:pPr lvl="1"/>
            <a:r>
              <a:rPr lang="en-US" dirty="0" smtClean="0"/>
              <a:t>But they still take time to execute &amp; steal clocks from other threads</a:t>
            </a:r>
          </a:p>
          <a:p>
            <a:r>
              <a:rPr lang="en-US" dirty="0" smtClean="0"/>
              <a:t>Similar to existing PAUSE instruction</a:t>
            </a:r>
          </a:p>
          <a:p>
            <a:pPr lvl="1"/>
            <a:r>
              <a:rPr lang="en-US" dirty="0" smtClean="0"/>
              <a:t>But delay also takes a number of clock cycles</a:t>
            </a:r>
          </a:p>
          <a:p>
            <a:r>
              <a:rPr lang="en-US" dirty="0" smtClean="0"/>
              <a:t>As soon as it is decoded, it stops picking instructions from that thread</a:t>
            </a:r>
          </a:p>
          <a:p>
            <a:pPr lvl="1"/>
            <a:r>
              <a:rPr lang="en-US" dirty="0" smtClean="0"/>
              <a:t>Thread is then put to sleep for the given number of clocks</a:t>
            </a:r>
          </a:p>
          <a:p>
            <a:pPr lvl="1"/>
            <a:r>
              <a:rPr lang="en-US" dirty="0" smtClean="0"/>
              <a:t>Pair with a </a:t>
            </a:r>
            <a:r>
              <a:rPr lang="en-US" dirty="0" err="1" smtClean="0"/>
              <a:t>mispredicted</a:t>
            </a:r>
            <a:r>
              <a:rPr lang="en-US" dirty="0" smtClean="0"/>
              <a:t> branch or a load/store that misses the cache a lot</a:t>
            </a:r>
          </a:p>
        </p:txBody>
      </p:sp>
    </p:spTree>
    <p:extLst>
      <p:ext uri="{BB962C8B-B14F-4D97-AF65-F5344CB8AC3E}">
        <p14:creationId xmlns:p14="http://schemas.microsoft.com/office/powerpoint/2010/main" val="108156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Larrabee</a:t>
            </a:r>
            <a:r>
              <a:rPr lang="en-US" dirty="0" smtClean="0"/>
              <a:t> 2 – Knights Corner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Knights Corner started immediately after KNF A-step</a:t>
            </a:r>
          </a:p>
          <a:p>
            <a:pPr lvl="1"/>
            <a:r>
              <a:rPr lang="en-US" dirty="0" smtClean="0"/>
              <a:t>Focused more on HPC market</a:t>
            </a:r>
          </a:p>
          <a:p>
            <a:pPr lvl="1"/>
            <a:r>
              <a:rPr lang="en-US" dirty="0" smtClean="0"/>
              <a:t>Name changed to “Xeon Phi” to reflect this</a:t>
            </a:r>
          </a:p>
          <a:p>
            <a:r>
              <a:rPr lang="en-US" dirty="0" smtClean="0"/>
              <a:t>Switch process 45nm -&gt; 22nm</a:t>
            </a:r>
          </a:p>
          <a:p>
            <a:r>
              <a:rPr lang="en-US" dirty="0" smtClean="0"/>
              <a:t>Faster in every way</a:t>
            </a:r>
          </a:p>
          <a:p>
            <a:pPr lvl="1"/>
            <a:r>
              <a:rPr lang="en-US" dirty="0" smtClean="0"/>
              <a:t>4x float64 performance for HPC market</a:t>
            </a:r>
          </a:p>
          <a:p>
            <a:pPr lvl="1"/>
            <a:r>
              <a:rPr lang="en-US" dirty="0" smtClean="0"/>
              <a:t>More gather/scatter performance</a:t>
            </a:r>
          </a:p>
          <a:p>
            <a:pPr lvl="1"/>
            <a:r>
              <a:rPr lang="en-US" dirty="0" smtClean="0"/>
              <a:t>Bigger TLBs, faster L1$, faster L2$</a:t>
            </a:r>
          </a:p>
          <a:p>
            <a:pPr lvl="1"/>
            <a:r>
              <a:rPr lang="en-US" dirty="0" smtClean="0"/>
              <a:t>Nearly double the core count, and more complex ring topology</a:t>
            </a:r>
          </a:p>
          <a:p>
            <a:r>
              <a:rPr lang="en-US" dirty="0" smtClean="0"/>
              <a:t>New “MVEX” encoding to be friendlier to Big Core</a:t>
            </a:r>
          </a:p>
        </p:txBody>
      </p:sp>
    </p:spTree>
    <p:extLst>
      <p:ext uri="{BB962C8B-B14F-4D97-AF65-F5344CB8AC3E}">
        <p14:creationId xmlns:p14="http://schemas.microsoft.com/office/powerpoint/2010/main" val="24316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Larrabee</a:t>
            </a:r>
            <a:r>
              <a:rPr lang="en-US" dirty="0" smtClean="0"/>
              <a:t> 2 – Knights Corner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Knights Corner</a:t>
            </a:r>
          </a:p>
          <a:p>
            <a:pPr lvl="1"/>
            <a:r>
              <a:rPr lang="en-US" dirty="0" smtClean="0"/>
              <a:t>Shipped 2012, 22nm</a:t>
            </a:r>
          </a:p>
          <a:p>
            <a:pPr lvl="1"/>
            <a:r>
              <a:rPr lang="en-US" dirty="0" smtClean="0"/>
              <a:t>62 cores</a:t>
            </a:r>
          </a:p>
          <a:p>
            <a:pPr lvl="2"/>
            <a:r>
              <a:rPr lang="en-US" dirty="0" smtClean="0"/>
              <a:t>Some disabled for yield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nly 8 texture units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scanout</a:t>
            </a:r>
            <a:endParaRPr lang="en-US" dirty="0" smtClean="0"/>
          </a:p>
          <a:p>
            <a:pPr lvl="1"/>
            <a:r>
              <a:rPr lang="en-US" dirty="0" smtClean="0"/>
              <a:t>1.2GHz, 2.4TFLOPS</a:t>
            </a:r>
          </a:p>
          <a:p>
            <a:r>
              <a:rPr lang="en-US" dirty="0" smtClean="0"/>
              <a:t>“Xeon Phi” </a:t>
            </a:r>
            <a:r>
              <a:rPr lang="en-US" dirty="0" err="1" smtClean="0"/>
              <a:t>PCIe</a:t>
            </a:r>
            <a:r>
              <a:rPr lang="en-US" dirty="0" smtClean="0"/>
              <a:t> card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63" y="1690687"/>
            <a:ext cx="6331437" cy="4486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5474"/>
            <a:ext cx="2828812" cy="17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7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Knights Landing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Knights Landing goals:</a:t>
            </a:r>
          </a:p>
          <a:p>
            <a:pPr lvl="1"/>
            <a:r>
              <a:rPr lang="en-US" dirty="0" smtClean="0"/>
              <a:t>100% x86 compatibility and “bootable”</a:t>
            </a:r>
          </a:p>
          <a:p>
            <a:pPr lvl="1"/>
            <a:r>
              <a:rPr lang="en-US" dirty="0" smtClean="0"/>
              <a:t>Out-of-order processing</a:t>
            </a:r>
          </a:p>
          <a:p>
            <a:pPr lvl="1"/>
            <a:r>
              <a:rPr lang="en-US" dirty="0" smtClean="0"/>
              <a:t>2x peak flops per core</a:t>
            </a:r>
          </a:p>
          <a:p>
            <a:r>
              <a:rPr lang="en-US" dirty="0" smtClean="0"/>
              <a:t>Replace P54C core with </a:t>
            </a:r>
            <a:r>
              <a:rPr lang="en-US" dirty="0" err="1" smtClean="0"/>
              <a:t>Silvermont</a:t>
            </a:r>
            <a:r>
              <a:rPr lang="en-US" dirty="0" smtClean="0"/>
              <a:t> “Atom” core</a:t>
            </a:r>
          </a:p>
          <a:p>
            <a:pPr lvl="1"/>
            <a:r>
              <a:rPr lang="en-US" dirty="0" smtClean="0"/>
              <a:t>MMX and SSE already present</a:t>
            </a:r>
          </a:p>
          <a:p>
            <a:pPr lvl="1"/>
            <a:r>
              <a:rPr lang="en-US" dirty="0" smtClean="0"/>
              <a:t>Standard modern debugging, profiling,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Motherboard chipset support</a:t>
            </a:r>
          </a:p>
          <a:p>
            <a:pPr lvl="1"/>
            <a:r>
              <a:rPr lang="en-US" dirty="0" smtClean="0"/>
              <a:t>Higher frequency</a:t>
            </a:r>
          </a:p>
          <a:p>
            <a:pPr lvl="1"/>
            <a:r>
              <a:rPr lang="en-US" dirty="0" smtClean="0"/>
              <a:t>“Bootable” – can be only CPU in the system, boots Windows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“EVEX” encoding – true AVX512 convergence with Big Core</a:t>
            </a:r>
          </a:p>
        </p:txBody>
      </p:sp>
    </p:spTree>
    <p:extLst>
      <p:ext uri="{BB962C8B-B14F-4D97-AF65-F5344CB8AC3E}">
        <p14:creationId xmlns:p14="http://schemas.microsoft.com/office/powerpoint/2010/main" val="42128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Knights Landing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Knights Landing</a:t>
            </a:r>
          </a:p>
          <a:p>
            <a:pPr lvl="1"/>
            <a:r>
              <a:rPr lang="en-US" dirty="0" smtClean="0"/>
              <a:t>Shipped 2016, 14nm</a:t>
            </a:r>
          </a:p>
          <a:p>
            <a:pPr lvl="1"/>
            <a:r>
              <a:rPr lang="en-US" dirty="0" smtClean="0"/>
              <a:t>76 cores</a:t>
            </a:r>
          </a:p>
          <a:p>
            <a:pPr lvl="2"/>
            <a:r>
              <a:rPr lang="en-US" dirty="0" smtClean="0"/>
              <a:t>Some disabled for yield</a:t>
            </a:r>
          </a:p>
          <a:p>
            <a:pPr lvl="1"/>
            <a:r>
              <a:rPr lang="en-US" dirty="0" smtClean="0"/>
              <a:t>No texture units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scanout</a:t>
            </a:r>
            <a:endParaRPr lang="en-US" dirty="0" smtClean="0"/>
          </a:p>
          <a:p>
            <a:pPr lvl="1"/>
            <a:r>
              <a:rPr lang="en-US" dirty="0" smtClean="0"/>
              <a:t>1.5GHz, 7.3TFLOPS</a:t>
            </a:r>
          </a:p>
          <a:p>
            <a:r>
              <a:rPr lang="en-US" dirty="0" smtClean="0"/>
              <a:t>Motherboard!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94775"/>
            <a:ext cx="3315789" cy="166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53" y="1825625"/>
            <a:ext cx="66054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6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Knights Mill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Knights Mill</a:t>
            </a:r>
          </a:p>
          <a:p>
            <a:pPr lvl="1"/>
            <a:r>
              <a:rPr lang="en-US" dirty="0" smtClean="0"/>
              <a:t>Shipped 2017, 14nm</a:t>
            </a:r>
          </a:p>
          <a:p>
            <a:pPr lvl="1"/>
            <a:r>
              <a:rPr lang="en-US" dirty="0" smtClean="0"/>
              <a:t>Closely based on Knights Landing</a:t>
            </a:r>
          </a:p>
          <a:p>
            <a:r>
              <a:rPr lang="en-US" dirty="0" smtClean="0"/>
              <a:t>Reduced double-precision support, to make room for…</a:t>
            </a:r>
          </a:p>
          <a:p>
            <a:pPr lvl="1"/>
            <a:r>
              <a:rPr lang="en-US" dirty="0" smtClean="0"/>
              <a:t>Doubled single-precision performance</a:t>
            </a:r>
          </a:p>
          <a:p>
            <a:pPr lvl="1"/>
            <a:r>
              <a:rPr lang="en-US" dirty="0" smtClean="0"/>
              <a:t>Even higher performance for 16-bit formats</a:t>
            </a:r>
          </a:p>
          <a:p>
            <a:r>
              <a:rPr lang="en-US" dirty="0" smtClean="0"/>
              <a:t>Aimed at machine learning applications rather than HPC</a:t>
            </a:r>
          </a:p>
        </p:txBody>
      </p:sp>
    </p:spTree>
    <p:extLst>
      <p:ext uri="{BB962C8B-B14F-4D97-AF65-F5344CB8AC3E}">
        <p14:creationId xmlns:p14="http://schemas.microsoft.com/office/powerpoint/2010/main" val="88050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Pixomatic</a:t>
            </a:r>
            <a:r>
              <a:rPr lang="en-US" dirty="0" smtClean="0"/>
              <a:t> (~2004)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</a:t>
            </a:r>
            <a:r>
              <a:rPr lang="en-US" dirty="0" err="1" smtClean="0"/>
              <a:t>rast</a:t>
            </a:r>
            <a:r>
              <a:rPr lang="en-US" dirty="0" smtClean="0"/>
              <a:t> by Michael </a:t>
            </a:r>
            <a:r>
              <a:rPr lang="en-US" dirty="0" err="1" smtClean="0"/>
              <a:t>Abrash</a:t>
            </a:r>
            <a:r>
              <a:rPr lang="en-US" dirty="0" smtClean="0"/>
              <a:t> &amp; Mike Sartain, RAD Game Tools</a:t>
            </a:r>
          </a:p>
          <a:p>
            <a:pPr lvl="1"/>
            <a:r>
              <a:rPr lang="en-US" dirty="0" smtClean="0"/>
              <a:t>Standard MMX/SSE, JIT-compiled from DX7-style render states</a:t>
            </a:r>
          </a:p>
          <a:p>
            <a:pPr lvl="1"/>
            <a:r>
              <a:rPr lang="en-US" dirty="0" smtClean="0"/>
              <a:t>2 textures, 3 blend stages</a:t>
            </a:r>
          </a:p>
          <a:p>
            <a:pPr lvl="1"/>
            <a:r>
              <a:rPr lang="en-US" dirty="0" smtClean="0"/>
              <a:t>All integer shading</a:t>
            </a:r>
          </a:p>
          <a:p>
            <a:r>
              <a:rPr lang="en-US" dirty="0" smtClean="0"/>
              <a:t>Planning </a:t>
            </a:r>
            <a:r>
              <a:rPr lang="en-US" dirty="0" err="1" smtClean="0"/>
              <a:t>Pixomatic</a:t>
            </a:r>
            <a:r>
              <a:rPr lang="en-US" dirty="0" smtClean="0"/>
              <a:t> 2</a:t>
            </a:r>
          </a:p>
          <a:p>
            <a:pPr lvl="1"/>
            <a:r>
              <a:rPr lang="en-US" dirty="0" smtClean="0"/>
              <a:t>Wanted FMA instruction in x86</a:t>
            </a:r>
          </a:p>
          <a:p>
            <a:pPr lvl="1"/>
            <a:r>
              <a:rPr lang="en-US" dirty="0" smtClean="0"/>
              <a:t>Talked to Dean Macri of Intel at GDC…</a:t>
            </a:r>
          </a:p>
        </p:txBody>
      </p:sp>
    </p:spTree>
    <p:extLst>
      <p:ext uri="{BB962C8B-B14F-4D97-AF65-F5344CB8AC3E}">
        <p14:creationId xmlns:p14="http://schemas.microsoft.com/office/powerpoint/2010/main" val="6683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Parallelize a loop with possible dependencies, e.g. histogram:</a:t>
            </a:r>
          </a:p>
          <a:p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f</a:t>
            </a:r>
            <a:r>
              <a:rPr lang="en-US" dirty="0" smtClean="0"/>
              <a:t>or ( </a:t>
            </a:r>
            <a:r>
              <a:rPr lang="en-US" dirty="0" err="1" smtClean="0"/>
              <a:t>int</a:t>
            </a:r>
            <a:r>
              <a:rPr lang="en-US" dirty="0" smtClean="0"/>
              <a:t> i = 0; i &lt; 1024*1024*16; i++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int</a:t>
            </a:r>
            <a:r>
              <a:rPr lang="en-US" dirty="0" smtClean="0"/>
              <a:t> index = data[i];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int</a:t>
            </a:r>
            <a:r>
              <a:rPr lang="en-US" dirty="0" smtClean="0"/>
              <a:t> x = </a:t>
            </a:r>
            <a:r>
              <a:rPr lang="en-US" dirty="0" err="1" smtClean="0"/>
              <a:t>histo</a:t>
            </a:r>
            <a:r>
              <a:rPr lang="en-US" dirty="0" smtClean="0"/>
              <a:t>[index];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x++;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/>
              <a:t>histo</a:t>
            </a:r>
            <a:r>
              <a:rPr lang="en-US" dirty="0" smtClean="0"/>
              <a:t>[index] = x;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Parallelize a loop with possible dependencies, e.g. histogram:</a:t>
            </a:r>
          </a:p>
          <a:p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f</a:t>
            </a:r>
            <a:r>
              <a:rPr lang="en-US" dirty="0" smtClean="0"/>
              <a:t>or ( </a:t>
            </a:r>
            <a:r>
              <a:rPr lang="en-US" dirty="0" err="1" smtClean="0"/>
              <a:t>int</a:t>
            </a:r>
            <a:r>
              <a:rPr lang="en-US" dirty="0" smtClean="0"/>
              <a:t> i = 0; i &lt; 1024*1024*16; i++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int</a:t>
            </a:r>
            <a:r>
              <a:rPr lang="en-US" dirty="0" smtClean="0"/>
              <a:t> index = data[i];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70C0"/>
                </a:solidFill>
              </a:rPr>
              <a:t>What if data[] is {1,5,6,7,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0070C0"/>
                </a:solidFill>
              </a:rPr>
              <a:t>,8,9,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0070C0"/>
                </a:solidFill>
              </a:rPr>
              <a:t>}?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int</a:t>
            </a:r>
            <a:r>
              <a:rPr lang="en-US" dirty="0" smtClean="0"/>
              <a:t> x = </a:t>
            </a:r>
            <a:r>
              <a:rPr lang="en-US" dirty="0" err="1" smtClean="0"/>
              <a:t>histo</a:t>
            </a:r>
            <a:r>
              <a:rPr lang="en-US" dirty="0" smtClean="0"/>
              <a:t>[index];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x++;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/>
              <a:t>histo</a:t>
            </a:r>
            <a:r>
              <a:rPr lang="en-US" dirty="0" smtClean="0"/>
              <a:t>[index] = x;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flipH="1">
            <a:off x="4362995" y="3579223"/>
            <a:ext cx="1001485" cy="27867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0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Parallelize a loop with possible dependencies, e.g. histogram:</a:t>
            </a:r>
          </a:p>
          <a:p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f</a:t>
            </a:r>
            <a:r>
              <a:rPr lang="en-US" dirty="0" smtClean="0"/>
              <a:t>or ( </a:t>
            </a:r>
            <a:r>
              <a:rPr lang="en-US" dirty="0" err="1" smtClean="0"/>
              <a:t>int</a:t>
            </a:r>
            <a:r>
              <a:rPr lang="en-US" dirty="0" smtClean="0"/>
              <a:t> i = 0; i &lt; 1024*1024*16; i++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int</a:t>
            </a:r>
            <a:r>
              <a:rPr lang="en-US" dirty="0" smtClean="0"/>
              <a:t> index = data[i];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70C0"/>
                </a:solidFill>
              </a:rPr>
              <a:t>What if data[] is {1,5,6,7,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0070C0"/>
                </a:solidFill>
              </a:rPr>
              <a:t>,8,9,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0070C0"/>
                </a:solidFill>
              </a:rPr>
              <a:t>}?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int</a:t>
            </a:r>
            <a:r>
              <a:rPr lang="en-US" dirty="0" smtClean="0"/>
              <a:t> x = </a:t>
            </a:r>
            <a:r>
              <a:rPr lang="en-US" dirty="0" err="1" smtClean="0"/>
              <a:t>histo</a:t>
            </a:r>
            <a:r>
              <a:rPr lang="en-US" dirty="0" smtClean="0"/>
              <a:t>[index];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x++;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/>
              <a:t>histo</a:t>
            </a:r>
            <a:r>
              <a:rPr lang="en-US" dirty="0" smtClean="0"/>
              <a:t>[index] = x;			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histo</a:t>
            </a:r>
            <a:r>
              <a:rPr lang="en-US" dirty="0" smtClean="0">
                <a:solidFill>
                  <a:srgbClr val="0070C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0070C0"/>
                </a:solidFill>
              </a:rPr>
              <a:t>] and </a:t>
            </a:r>
            <a:r>
              <a:rPr lang="en-US" dirty="0" err="1" smtClean="0">
                <a:solidFill>
                  <a:srgbClr val="0070C0"/>
                </a:solidFill>
              </a:rPr>
              <a:t>histo</a:t>
            </a:r>
            <a:r>
              <a:rPr lang="en-US" dirty="0" smtClean="0">
                <a:solidFill>
                  <a:srgbClr val="0070C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0070C0"/>
                </a:solidFill>
              </a:rPr>
              <a:t>] only +1, not +2!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flipH="1">
            <a:off x="4362995" y="3579223"/>
            <a:ext cx="1001485" cy="27867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flipH="1">
            <a:off x="4362994" y="4738756"/>
            <a:ext cx="1001485" cy="27867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1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problem is doing the +1 multiple times in parallel</a:t>
            </a:r>
          </a:p>
          <a:p>
            <a:pPr lvl="1"/>
            <a:r>
              <a:rPr lang="en-US" dirty="0" smtClean="0"/>
              <a:t>This is a “hidden” dependency that cannot be parallelized</a:t>
            </a:r>
          </a:p>
          <a:p>
            <a:r>
              <a:rPr lang="en-US" dirty="0" smtClean="0"/>
              <a:t>We need to spot when we have conflicting indices</a:t>
            </a:r>
          </a:p>
          <a:p>
            <a:pPr lvl="1"/>
            <a:r>
              <a:rPr lang="en-US" dirty="0" smtClean="0"/>
              <a:t>Mask out all but the first conflicting lane</a:t>
            </a:r>
            <a:endParaRPr lang="en-US" dirty="0"/>
          </a:p>
          <a:p>
            <a:pPr lvl="1"/>
            <a:r>
              <a:rPr lang="en-US" dirty="0" smtClean="0"/>
              <a:t>Keep doing the operation until all conflicts resolved</a:t>
            </a:r>
          </a:p>
          <a:p>
            <a:r>
              <a:rPr lang="en-US" dirty="0" smtClean="0"/>
              <a:t>Simple version:</a:t>
            </a:r>
          </a:p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conflict</a:t>
            </a:r>
            <a:r>
              <a:rPr lang="en-US" dirty="0" smtClean="0"/>
              <a:t> k1, v0</a:t>
            </a:r>
            <a:r>
              <a:rPr lang="en-US" dirty="0"/>
              <a:t>	</a:t>
            </a:r>
            <a:r>
              <a:rPr lang="en-US" dirty="0" smtClean="0"/>
              <a:t>v0={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,6,7,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,8,9,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k1={1,1,1,1,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,1,1,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}		Disable conflicting lanes</a:t>
            </a:r>
          </a:p>
          <a:p>
            <a:r>
              <a:rPr lang="en-US" dirty="0" smtClean="0"/>
              <a:t>Actual AVX512 implementation is slightly more complex</a:t>
            </a:r>
          </a:p>
          <a:p>
            <a:r>
              <a:rPr lang="en-US" dirty="0" smtClean="0"/>
              <a:t>This allows vectorization of a lot more types of loops</a:t>
            </a:r>
          </a:p>
        </p:txBody>
      </p:sp>
    </p:spTree>
    <p:extLst>
      <p:ext uri="{BB962C8B-B14F-4D97-AF65-F5344CB8AC3E}">
        <p14:creationId xmlns:p14="http://schemas.microsoft.com/office/powerpoint/2010/main" val="14754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All-to-all comparison</a:t>
            </a:r>
          </a:p>
          <a:p>
            <a:pPr lvl="1"/>
            <a:r>
              <a:rPr lang="en-US" sz="2000" dirty="0" smtClean="0"/>
              <a:t>Architecturally, this looks really complex</a:t>
            </a:r>
          </a:p>
          <a:p>
            <a:pPr lvl="1"/>
            <a:r>
              <a:rPr lang="en-US" sz="2000" dirty="0" smtClean="0"/>
              <a:t>Dismissed for KNC – too expensive – emulated slowly with scatter/gather</a:t>
            </a:r>
          </a:p>
          <a:p>
            <a:r>
              <a:rPr lang="en-US" sz="2400" dirty="0" smtClean="0"/>
              <a:t>But then a smart designer called Dennis Bradford looked at it</a:t>
            </a:r>
          </a:p>
          <a:p>
            <a:pPr lvl="1"/>
            <a:r>
              <a:rPr lang="en-US" sz="2000" dirty="0" smtClean="0"/>
              <a:t>Huh, this looks somewhat familiar…</a:t>
            </a:r>
          </a:p>
        </p:txBody>
      </p:sp>
    </p:spTree>
    <p:extLst>
      <p:ext uri="{BB962C8B-B14F-4D97-AF65-F5344CB8AC3E}">
        <p14:creationId xmlns:p14="http://schemas.microsoft.com/office/powerpoint/2010/main" val="321142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All-to-all comparison</a:t>
            </a:r>
          </a:p>
          <a:p>
            <a:pPr lvl="1"/>
            <a:r>
              <a:rPr lang="en-US" sz="2000" dirty="0" smtClean="0"/>
              <a:t>Architecturally, this looks really complex</a:t>
            </a:r>
          </a:p>
          <a:p>
            <a:pPr lvl="1"/>
            <a:r>
              <a:rPr lang="en-US" sz="2000" dirty="0" smtClean="0"/>
              <a:t>Dismissed for KNC – too expensive – emulated slowly with scatter/gather</a:t>
            </a:r>
          </a:p>
          <a:p>
            <a:r>
              <a:rPr lang="en-US" sz="2400" dirty="0" smtClean="0"/>
              <a:t>But then a smart designer called Dennis Bradford looked at it</a:t>
            </a:r>
          </a:p>
          <a:p>
            <a:pPr lvl="1"/>
            <a:r>
              <a:rPr lang="en-US" sz="2000" dirty="0" smtClean="0"/>
              <a:t>Huh, this looks somewhat familiar…</a:t>
            </a:r>
          </a:p>
          <a:p>
            <a:r>
              <a:rPr lang="en-US" sz="2400" dirty="0" smtClean="0"/>
              <a:t>In fact, we can re-use an existing structure with some minor changes</a:t>
            </a:r>
          </a:p>
          <a:p>
            <a:pPr lvl="1"/>
            <a:r>
              <a:rPr lang="en-US" sz="2000" dirty="0" smtClean="0"/>
              <a:t>The two look totally different architecturally (i.e. in terms of math)</a:t>
            </a:r>
          </a:p>
          <a:p>
            <a:pPr lvl="1"/>
            <a:r>
              <a:rPr lang="en-US" sz="2000" dirty="0" smtClean="0"/>
              <a:t>But at the design level (gates and wires) they look very similar</a:t>
            </a:r>
          </a:p>
          <a:p>
            <a:pPr lvl="1"/>
            <a:r>
              <a:rPr lang="en-US" sz="2000" dirty="0" smtClean="0"/>
              <a:t>Both are “hard” but a very similar sort of “hard”</a:t>
            </a:r>
          </a:p>
          <a:p>
            <a:pPr lvl="1"/>
            <a:r>
              <a:rPr lang="en-US" sz="2000" dirty="0" smtClean="0"/>
              <a:t>Dennis had already solved the problem once, which is why he recognized it</a:t>
            </a:r>
          </a:p>
          <a:p>
            <a:r>
              <a:rPr lang="en-US" sz="2400" dirty="0" err="1" smtClean="0"/>
              <a:t>vconflictd</a:t>
            </a:r>
            <a:r>
              <a:rPr lang="en-US" sz="2400" dirty="0" smtClean="0"/>
              <a:t> turned out to be very cheap to add to KNL</a:t>
            </a:r>
          </a:p>
        </p:txBody>
      </p:sp>
    </p:spTree>
    <p:extLst>
      <p:ext uri="{BB962C8B-B14F-4D97-AF65-F5344CB8AC3E}">
        <p14:creationId xmlns:p14="http://schemas.microsoft.com/office/powerpoint/2010/main" val="23978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AVX512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Finally achieved consensus on shared ISA!</a:t>
            </a:r>
          </a:p>
          <a:p>
            <a:pPr lvl="1"/>
            <a:r>
              <a:rPr lang="en-US" dirty="0" smtClean="0"/>
              <a:t>So… many… meetings…</a:t>
            </a:r>
          </a:p>
          <a:p>
            <a:r>
              <a:rPr lang="en-US" dirty="0" smtClean="0"/>
              <a:t>Big cores struggled mightily with predication</a:t>
            </a:r>
          </a:p>
          <a:p>
            <a:pPr lvl="1"/>
            <a:r>
              <a:rPr lang="en-US" dirty="0" smtClean="0"/>
              <a:t>Merging is more expensive when doing OOO register renaming</a:t>
            </a:r>
          </a:p>
          <a:p>
            <a:pPr lvl="1"/>
            <a:r>
              <a:rPr lang="en-US" dirty="0" smtClean="0"/>
              <a:t>Much discussion over whether to only support zero-predication</a:t>
            </a:r>
          </a:p>
          <a:p>
            <a:pPr lvl="1"/>
            <a:r>
              <a:rPr lang="en-US" dirty="0" smtClean="0"/>
              <a:t>Feedback from SW convinced them the effort was justified</a:t>
            </a:r>
          </a:p>
          <a:p>
            <a:r>
              <a:rPr lang="en-US" dirty="0" smtClean="0"/>
              <a:t>Still some areas of AVX512 that are optional</a:t>
            </a:r>
          </a:p>
          <a:p>
            <a:pPr lvl="1"/>
            <a:r>
              <a:rPr lang="en-US" dirty="0" smtClean="0"/>
              <a:t>KNL/KNM have higher-precision </a:t>
            </a:r>
            <a:r>
              <a:rPr lang="en-US" dirty="0" err="1" smtClean="0"/>
              <a:t>recip</a:t>
            </a:r>
            <a:r>
              <a:rPr lang="en-US" dirty="0" smtClean="0"/>
              <a:t>/</a:t>
            </a:r>
            <a:r>
              <a:rPr lang="en-US" dirty="0" err="1" smtClean="0"/>
              <a:t>sqrt</a:t>
            </a:r>
            <a:r>
              <a:rPr lang="en-US" dirty="0" smtClean="0"/>
              <a:t>, more </a:t>
            </a:r>
            <a:r>
              <a:rPr lang="en-US" dirty="0" err="1" smtClean="0"/>
              <a:t>prefetch</a:t>
            </a:r>
            <a:r>
              <a:rPr lang="en-US" dirty="0" smtClean="0"/>
              <a:t> options</a:t>
            </a:r>
          </a:p>
          <a:p>
            <a:pPr lvl="1"/>
            <a:r>
              <a:rPr lang="en-US" dirty="0" smtClean="0"/>
              <a:t>Big cores have more complete byte, word, DQ support</a:t>
            </a:r>
          </a:p>
          <a:p>
            <a:r>
              <a:rPr lang="en-US" dirty="0" smtClean="0"/>
              <a:t>And of course there will be new additions in the future</a:t>
            </a:r>
          </a:p>
        </p:txBody>
      </p:sp>
    </p:spTree>
    <p:extLst>
      <p:ext uri="{BB962C8B-B14F-4D97-AF65-F5344CB8AC3E}">
        <p14:creationId xmlns:p14="http://schemas.microsoft.com/office/powerpoint/2010/main" val="80705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Cores”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Skylake</a:t>
            </a:r>
            <a:r>
              <a:rPr lang="en-US" dirty="0" smtClean="0"/>
              <a:t> Xeon (SKX)</a:t>
            </a:r>
          </a:p>
          <a:p>
            <a:pPr lvl="1"/>
            <a:r>
              <a:rPr lang="en-US" dirty="0" smtClean="0"/>
              <a:t>Version of </a:t>
            </a:r>
            <a:r>
              <a:rPr lang="en-US" dirty="0" err="1" smtClean="0"/>
              <a:t>Skylake</a:t>
            </a:r>
            <a:r>
              <a:rPr lang="en-US" dirty="0" smtClean="0"/>
              <a:t> for servers</a:t>
            </a:r>
          </a:p>
          <a:p>
            <a:pPr lvl="1"/>
            <a:r>
              <a:rPr lang="en-US" dirty="0" smtClean="0"/>
              <a:t>Shipped 2017</a:t>
            </a:r>
          </a:p>
          <a:p>
            <a:pPr lvl="1"/>
            <a:r>
              <a:rPr lang="en-US" dirty="0" smtClean="0"/>
              <a:t>Variety of core counts and clock speeds</a:t>
            </a:r>
          </a:p>
          <a:p>
            <a:pPr lvl="1"/>
            <a:r>
              <a:rPr lang="en-US" dirty="0" smtClean="0"/>
              <a:t>First big core implementation of AVX512</a:t>
            </a:r>
          </a:p>
          <a:p>
            <a:r>
              <a:rPr lang="en-US" dirty="0" smtClean="0"/>
              <a:t>Canon Lake</a:t>
            </a:r>
          </a:p>
          <a:p>
            <a:pPr lvl="1"/>
            <a:r>
              <a:rPr lang="en-US" dirty="0" smtClean="0"/>
              <a:t>Shipped 2018</a:t>
            </a:r>
          </a:p>
          <a:p>
            <a:pPr lvl="1"/>
            <a:r>
              <a:rPr lang="en-US" dirty="0" smtClean="0"/>
              <a:t>Variety of core counts and clock speeds</a:t>
            </a:r>
          </a:p>
          <a:p>
            <a:pPr lvl="1"/>
            <a:r>
              <a:rPr lang="en-US" dirty="0" smtClean="0"/>
              <a:t>First laptop/desktop big core to support AVX512</a:t>
            </a:r>
          </a:p>
          <a:p>
            <a:r>
              <a:rPr lang="en-US" dirty="0" smtClean="0"/>
              <a:t>…and nearly everything since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76" y="365125"/>
            <a:ext cx="3960223" cy="411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– lean on the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Write the compiler first!</a:t>
            </a:r>
          </a:p>
          <a:p>
            <a:pPr lvl="1"/>
            <a:r>
              <a:rPr lang="en-US" dirty="0" smtClean="0"/>
              <a:t>There’s a lot of smart ideas that a compiler cannot deal with</a:t>
            </a:r>
          </a:p>
          <a:p>
            <a:pPr lvl="1"/>
            <a:r>
              <a:rPr lang="en-US" dirty="0" smtClean="0"/>
              <a:t>There’s some ugly ideas that it can use well, e.g. madd233</a:t>
            </a:r>
          </a:p>
          <a:p>
            <a:r>
              <a:rPr lang="en-US" dirty="0" smtClean="0"/>
              <a:t>Many tradeoffs are very marginal</a:t>
            </a:r>
          </a:p>
          <a:p>
            <a:pPr lvl="1"/>
            <a:r>
              <a:rPr lang="en-US" dirty="0" smtClean="0"/>
              <a:t>Especially in “embarrassingly parallel” workloads</a:t>
            </a:r>
          </a:p>
          <a:p>
            <a:pPr lvl="1"/>
            <a:r>
              <a:rPr lang="en-US" dirty="0" smtClean="0"/>
              <a:t>If a single instruction would cost 1% area, it needs to produce 1% speedup</a:t>
            </a:r>
          </a:p>
          <a:p>
            <a:pPr lvl="1"/>
            <a:r>
              <a:rPr lang="en-US" dirty="0" smtClean="0"/>
              <a:t>Because the alternative is you add 1% more cores instead!</a:t>
            </a:r>
          </a:p>
          <a:p>
            <a:r>
              <a:rPr lang="en-US" dirty="0"/>
              <a:t>Having a compiler gives you a big dataset</a:t>
            </a:r>
          </a:p>
          <a:p>
            <a:pPr lvl="1"/>
            <a:r>
              <a:rPr lang="en-US" dirty="0"/>
              <a:t>Intuition about instruction frequency can be </a:t>
            </a:r>
            <a:r>
              <a:rPr lang="en-US" dirty="0" smtClean="0"/>
              <a:t>misleading</a:t>
            </a:r>
          </a:p>
          <a:p>
            <a:r>
              <a:rPr lang="en-US" dirty="0" smtClean="0"/>
              <a:t>Iteration speed is vital</a:t>
            </a:r>
          </a:p>
          <a:p>
            <a:pPr lvl="1"/>
            <a:r>
              <a:rPr lang="en-US" dirty="0" smtClean="0"/>
              <a:t>You have to wade through a lot of bad ideas to find the good ones</a:t>
            </a:r>
          </a:p>
          <a:p>
            <a:pPr lvl="1"/>
            <a:r>
              <a:rPr lang="en-US" dirty="0" smtClean="0"/>
              <a:t>May have to try a lot of combos to discover instruction synergy</a:t>
            </a:r>
          </a:p>
        </p:txBody>
      </p:sp>
    </p:spTree>
    <p:extLst>
      <p:ext uri="{BB962C8B-B14F-4D97-AF65-F5344CB8AC3E}">
        <p14:creationId xmlns:p14="http://schemas.microsoft.com/office/powerpoint/2010/main" val="334681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– every level of HW shapes an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In-line swizzles (don’t!)</a:t>
            </a:r>
          </a:p>
          <a:p>
            <a:pPr lvl="1"/>
            <a:r>
              <a:rPr lang="en-US" dirty="0" smtClean="0"/>
              <a:t>Conflict – cheaper than thought</a:t>
            </a:r>
          </a:p>
          <a:p>
            <a:r>
              <a:rPr lang="en-US" dirty="0" smtClean="0"/>
              <a:t>Micro-architecture (“</a:t>
            </a:r>
            <a:r>
              <a:rPr lang="en-US" dirty="0" err="1" smtClean="0"/>
              <a:t>uarch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Load-op and fat/thin pipe inherited from P54C</a:t>
            </a:r>
          </a:p>
          <a:p>
            <a:pPr lvl="1"/>
            <a:r>
              <a:rPr lang="en-US" dirty="0" smtClean="0"/>
              <a:t>Slow microcode -&gt; multi-instruction </a:t>
            </a:r>
            <a:r>
              <a:rPr lang="en-US" dirty="0" err="1" smtClean="0"/>
              <a:t>recip</a:t>
            </a:r>
            <a:r>
              <a:rPr lang="en-US" dirty="0" smtClean="0"/>
              <a:t>/</a:t>
            </a:r>
            <a:r>
              <a:rPr lang="en-US" dirty="0" err="1" smtClean="0"/>
              <a:t>sqrt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 -&gt; fixup instruction</a:t>
            </a:r>
          </a:p>
          <a:p>
            <a:r>
              <a:rPr lang="en-US" dirty="0" smtClean="0"/>
              <a:t>User-level architecture</a:t>
            </a:r>
          </a:p>
          <a:p>
            <a:pPr lvl="1"/>
            <a:r>
              <a:rPr lang="en-US" dirty="0" smtClean="0"/>
              <a:t>FMA and ternary efficiency</a:t>
            </a:r>
          </a:p>
          <a:p>
            <a:pPr lvl="1"/>
            <a:r>
              <a:rPr lang="en-US" dirty="0" smtClean="0"/>
              <a:t>Predication</a:t>
            </a:r>
          </a:p>
        </p:txBody>
      </p:sp>
    </p:spTree>
    <p:extLst>
      <p:ext uri="{BB962C8B-B14F-4D97-AF65-F5344CB8AC3E}">
        <p14:creationId xmlns:p14="http://schemas.microsoft.com/office/powerpoint/2010/main" val="386141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SMCA (~2005)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large array of simple, power-efficient x86 cores</a:t>
            </a:r>
          </a:p>
          <a:p>
            <a:pPr lvl="1"/>
            <a:r>
              <a:rPr lang="en-US" dirty="0" smtClean="0"/>
              <a:t>SMCA = “Symmetric Multi-Core Architecture”</a:t>
            </a:r>
          </a:p>
          <a:p>
            <a:r>
              <a:rPr lang="en-US" dirty="0" smtClean="0"/>
              <a:t>Concept from Doug </a:t>
            </a:r>
            <a:r>
              <a:rPr lang="en-US" dirty="0" err="1" smtClean="0"/>
              <a:t>Carmean</a:t>
            </a:r>
            <a:r>
              <a:rPr lang="en-US" dirty="0" smtClean="0"/>
              <a:t> and Eric </a:t>
            </a:r>
            <a:r>
              <a:rPr lang="en-US" dirty="0" err="1" smtClean="0"/>
              <a:t>Sprangle</a:t>
            </a:r>
            <a:r>
              <a:rPr lang="en-US" dirty="0" smtClean="0"/>
              <a:t> of Intel</a:t>
            </a:r>
          </a:p>
          <a:p>
            <a:pPr lvl="1"/>
            <a:r>
              <a:rPr lang="en-US" dirty="0" smtClean="0"/>
              <a:t>Original idea from ~2003</a:t>
            </a:r>
          </a:p>
          <a:p>
            <a:r>
              <a:rPr lang="en-US" dirty="0" smtClean="0"/>
              <a:t>Assumed (correctly!) that future would be limited by power, not area</a:t>
            </a:r>
          </a:p>
          <a:p>
            <a:r>
              <a:rPr lang="en-US" dirty="0" smtClean="0"/>
              <a:t>But where do they find “embarrassingly parallel” workloads to give it?</a:t>
            </a:r>
          </a:p>
          <a:p>
            <a:pPr lvl="1"/>
            <a:r>
              <a:rPr lang="en-US" dirty="0"/>
              <a:t>GPGPU and/or multicore wasn’t a common “thing” </a:t>
            </a:r>
            <a:r>
              <a:rPr lang="en-US" dirty="0" smtClean="0"/>
              <a:t>yet</a:t>
            </a:r>
          </a:p>
        </p:txBody>
      </p:sp>
    </p:spTree>
    <p:extLst>
      <p:ext uri="{BB962C8B-B14F-4D97-AF65-F5344CB8AC3E}">
        <p14:creationId xmlns:p14="http://schemas.microsoft.com/office/powerpoint/2010/main" val="386719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</a:p>
          <a:p>
            <a:pPr lvl="1"/>
            <a:r>
              <a:rPr lang="en-US" dirty="0" smtClean="0"/>
              <a:t>Interesting, but moved out of the main presentation for time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1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Because architecture is always created in a context, this talk is a historical journey, as well as a technical one.</a:t>
            </a:r>
          </a:p>
          <a:p>
            <a:pPr marL="0" indent="0">
              <a:buNone/>
            </a:pPr>
            <a:r>
              <a:rPr lang="en-US" dirty="0" smtClean="0"/>
              <a:t>Timeline</a:t>
            </a:r>
            <a:r>
              <a:rPr lang="en-US" dirty="0"/>
              <a:t> </a:t>
            </a:r>
            <a:r>
              <a:rPr lang="en-US" dirty="0" smtClean="0"/>
              <a:t>of roughly when the ISA work was done (not when it shipped!):</a:t>
            </a:r>
          </a:p>
          <a:p>
            <a:pPr marL="0" indent="0">
              <a:buNone/>
            </a:pPr>
            <a:r>
              <a:rPr lang="en-US" dirty="0" smtClean="0"/>
              <a:t>2004: </a:t>
            </a:r>
            <a:r>
              <a:rPr lang="en-US" dirty="0" err="1" smtClean="0"/>
              <a:t>Pixomatic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2005: SMCANI – SMCA New Instructions</a:t>
            </a:r>
          </a:p>
          <a:p>
            <a:pPr marL="0" indent="0">
              <a:buNone/>
            </a:pPr>
            <a:r>
              <a:rPr lang="en-US" dirty="0" smtClean="0"/>
              <a:t>2008: LRBNI – Knight’s Ferry (KNF, MIC)</a:t>
            </a:r>
          </a:p>
          <a:p>
            <a:pPr marL="0" indent="0">
              <a:buNone/>
            </a:pPr>
            <a:r>
              <a:rPr lang="en-US" dirty="0" smtClean="0"/>
              <a:t>2010: LRBNI2 – Knight’s Corner (KNC, </a:t>
            </a:r>
            <a:r>
              <a:rPr lang="en-US" dirty="0" err="1" smtClean="0"/>
              <a:t>XeonPhi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2013: AVX512 – Knight’s Landing (KNL, KNM, </a:t>
            </a:r>
            <a:r>
              <a:rPr lang="en-US" dirty="0" err="1" smtClean="0"/>
              <a:t>XeonPhi</a:t>
            </a:r>
            <a:r>
              <a:rPr lang="en-US" dirty="0" smtClean="0"/>
              <a:t> 2)</a:t>
            </a:r>
          </a:p>
          <a:p>
            <a:pPr marL="0" indent="0">
              <a:buNone/>
            </a:pPr>
            <a:r>
              <a:rPr lang="en-US" dirty="0" smtClean="0"/>
              <a:t>2015: AVX512 – Big Cores (SKX, CNL)</a:t>
            </a:r>
          </a:p>
        </p:txBody>
      </p:sp>
    </p:spTree>
    <p:extLst>
      <p:ext uri="{BB962C8B-B14F-4D97-AF65-F5344CB8AC3E}">
        <p14:creationId xmlns:p14="http://schemas.microsoft.com/office/powerpoint/2010/main" val="13442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Predication 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Predication is crucial for efficient wide SIMD, used by all GPUs</a:t>
            </a:r>
          </a:p>
          <a:p>
            <a:pPr lvl="1"/>
            <a:r>
              <a:rPr lang="en-US" dirty="0" smtClean="0"/>
              <a:t>Deactivate unused ALU lanes to save power</a:t>
            </a:r>
          </a:p>
          <a:p>
            <a:pPr lvl="1"/>
            <a:r>
              <a:rPr lang="en-US" dirty="0" smtClean="0"/>
              <a:t>Do not signal exceptions/flags for disabled lanes</a:t>
            </a:r>
          </a:p>
          <a:p>
            <a:pPr lvl="1"/>
            <a:r>
              <a:rPr lang="en-US" dirty="0" smtClean="0"/>
              <a:t>Avoids extra instructions to merge results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addps</a:t>
            </a:r>
            <a:r>
              <a:rPr lang="en-US" dirty="0" smtClean="0"/>
              <a:t> v0, v1, v2		All 16 lanes do operation &amp; store to v0</a:t>
            </a:r>
          </a:p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addps</a:t>
            </a:r>
            <a:r>
              <a:rPr lang="en-US" dirty="0" smtClean="0"/>
              <a:t> v0{k1}, v1, v2	Some v0 lanes preserved, ALU lanes inactive</a:t>
            </a:r>
          </a:p>
          <a:p>
            <a:endParaRPr lang="en-US" dirty="0" smtClean="0"/>
          </a:p>
          <a:p>
            <a:r>
              <a:rPr lang="en-US" dirty="0" smtClean="0"/>
              <a:t>Most GPUs have an implicit “current” write mask</a:t>
            </a:r>
          </a:p>
          <a:p>
            <a:r>
              <a:rPr lang="en-US" dirty="0" smtClean="0"/>
              <a:t>But implicit registers have caused enough trouble in x86!</a:t>
            </a:r>
          </a:p>
          <a:p>
            <a:pPr lvl="1"/>
            <a:r>
              <a:rPr lang="en-US" dirty="0" smtClean="0"/>
              <a:t>Direction flag, rounding mode settings,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Decided to use explicit registers instead</a:t>
            </a:r>
          </a:p>
        </p:txBody>
      </p:sp>
    </p:spTree>
    <p:extLst>
      <p:ext uri="{BB962C8B-B14F-4D97-AF65-F5344CB8AC3E}">
        <p14:creationId xmlns:p14="http://schemas.microsoft.com/office/powerpoint/2010/main" val="27274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Predication 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vaddps</a:t>
            </a:r>
            <a:r>
              <a:rPr lang="en-US" dirty="0" smtClean="0"/>
              <a:t> v0{</a:t>
            </a:r>
            <a:r>
              <a:rPr lang="en-US" dirty="0" err="1" smtClean="0"/>
              <a:t>rax</a:t>
            </a:r>
            <a:r>
              <a:rPr lang="en-US" dirty="0" smtClean="0"/>
              <a:t>}, v1, v2	Use existing registers for predication?</a:t>
            </a:r>
          </a:p>
          <a:p>
            <a:pPr marL="0" indent="0">
              <a:buNone/>
            </a:pPr>
            <a:r>
              <a:rPr lang="en-US" dirty="0" err="1" smtClean="0"/>
              <a:t>vaddps</a:t>
            </a:r>
            <a:r>
              <a:rPr lang="en-US" dirty="0" smtClean="0"/>
              <a:t> v0{k1}, v1, v2	Invent new registers?</a:t>
            </a:r>
          </a:p>
          <a:p>
            <a:r>
              <a:rPr lang="en-US" dirty="0" smtClean="0"/>
              <a:t>Really wanted to use </a:t>
            </a:r>
            <a:r>
              <a:rPr lang="en-US" dirty="0" err="1" smtClean="0"/>
              <a:t>rax</a:t>
            </a:r>
            <a:r>
              <a:rPr lang="en-US" dirty="0" smtClean="0"/>
              <a:t>/</a:t>
            </a:r>
            <a:r>
              <a:rPr lang="en-US" dirty="0" err="1" smtClean="0"/>
              <a:t>rbx</a:t>
            </a:r>
            <a:r>
              <a:rPr lang="en-US" dirty="0" smtClean="0"/>
              <a:t>/</a:t>
            </a:r>
            <a:r>
              <a:rPr lang="en-US" dirty="0" err="1" smtClean="0"/>
              <a:t>rcx</a:t>
            </a:r>
            <a:r>
              <a:rPr lang="en-US" dirty="0" smtClean="0"/>
              <a:t>/</a:t>
            </a:r>
            <a:r>
              <a:rPr lang="en-US" dirty="0" err="1" smtClean="0"/>
              <a:t>rdx</a:t>
            </a:r>
            <a:r>
              <a:rPr lang="en-US" dirty="0" smtClean="0"/>
              <a:t>, but worries about timing</a:t>
            </a:r>
          </a:p>
          <a:p>
            <a:r>
              <a:rPr lang="en-US" dirty="0" smtClean="0"/>
              <a:t>New registers k0-k7 and new mini-ISA to manipulate them</a:t>
            </a:r>
          </a:p>
          <a:p>
            <a:pPr lvl="1"/>
            <a:r>
              <a:rPr lang="en-US" dirty="0" smtClean="0"/>
              <a:t>In retrospect, we could have made </a:t>
            </a:r>
            <a:r>
              <a:rPr lang="en-US" dirty="0" err="1" smtClean="0"/>
              <a:t>rax</a:t>
            </a:r>
            <a:r>
              <a:rPr lang="en-US" dirty="0" err="1"/>
              <a:t>-</a:t>
            </a:r>
            <a:r>
              <a:rPr lang="en-US" dirty="0" err="1" smtClean="0"/>
              <a:t>rdx</a:t>
            </a:r>
            <a:r>
              <a:rPr lang="en-US" dirty="0" smtClean="0"/>
              <a:t> work on P54C</a:t>
            </a:r>
          </a:p>
          <a:p>
            <a:pPr lvl="1"/>
            <a:r>
              <a:rPr lang="en-US" dirty="0" smtClean="0"/>
              <a:t>But would have bitten us when making AVX512 on the Big Cores</a:t>
            </a:r>
          </a:p>
          <a:p>
            <a:pPr lvl="1"/>
            <a:r>
              <a:rPr lang="en-US" dirty="0" smtClean="0"/>
              <a:t>So a bullet dodged by luck, even though it felt ugly at the time</a:t>
            </a:r>
          </a:p>
          <a:p>
            <a:r>
              <a:rPr lang="en-US" dirty="0" smtClean="0"/>
              <a:t>Only 3 bits of encoding space</a:t>
            </a:r>
          </a:p>
          <a:p>
            <a:pPr lvl="1"/>
            <a:r>
              <a:rPr lang="en-US" dirty="0" smtClean="0"/>
              <a:t>Thus 8 registers</a:t>
            </a:r>
          </a:p>
          <a:p>
            <a:pPr lvl="1"/>
            <a:r>
              <a:rPr lang="en-US" dirty="0" smtClean="0"/>
              <a:t>000 = “no predication”, so k0 could not be used for predication</a:t>
            </a:r>
          </a:p>
        </p:txBody>
      </p:sp>
    </p:spTree>
    <p:extLst>
      <p:ext uri="{BB962C8B-B14F-4D97-AF65-F5344CB8AC3E}">
        <p14:creationId xmlns:p14="http://schemas.microsoft.com/office/powerpoint/2010/main" val="7233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25202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for ( </a:t>
            </a:r>
            <a:r>
              <a:rPr lang="en-US" sz="2000" dirty="0" err="1" smtClean="0"/>
              <a:t>int</a:t>
            </a:r>
            <a:r>
              <a:rPr lang="en-US" sz="2000" dirty="0" smtClean="0"/>
              <a:t> i = 0; i &lt; 1024*1024*16; i++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int</a:t>
            </a:r>
            <a:r>
              <a:rPr lang="en-US" sz="2000" dirty="0" smtClean="0"/>
              <a:t> index = data[i];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int</a:t>
            </a:r>
            <a:r>
              <a:rPr lang="en-US" sz="2000" dirty="0" smtClean="0"/>
              <a:t> x = </a:t>
            </a:r>
            <a:r>
              <a:rPr lang="en-US" sz="2000" dirty="0" err="1" smtClean="0"/>
              <a:t>histo</a:t>
            </a:r>
            <a:r>
              <a:rPr lang="en-US" sz="2000" dirty="0" smtClean="0"/>
              <a:t>[index];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x++;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histo</a:t>
            </a:r>
            <a:r>
              <a:rPr lang="en-US" sz="2000" dirty="0" smtClean="0"/>
              <a:t>[index]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74644" y="1825625"/>
            <a:ext cx="6079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mov</a:t>
            </a:r>
            <a:r>
              <a:rPr lang="en-US" sz="2000" dirty="0" smtClean="0"/>
              <a:t> </a:t>
            </a:r>
            <a:r>
              <a:rPr lang="en-US" sz="2000" dirty="0" err="1" smtClean="0"/>
              <a:t>rcx</a:t>
            </a:r>
            <a:r>
              <a:rPr lang="en-US" sz="2000" dirty="0" smtClean="0"/>
              <a:t>, #1024*1024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 smtClean="0"/>
              <a:t>loop_label</a:t>
            </a:r>
            <a:r>
              <a:rPr lang="en-US" sz="2000" dirty="0" smtClean="0"/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vloadpi</a:t>
            </a:r>
            <a:r>
              <a:rPr lang="en-US" sz="2000" dirty="0" smtClean="0"/>
              <a:t> v0, [</a:t>
            </a:r>
            <a:r>
              <a:rPr lang="en-US" sz="2000" dirty="0" err="1" smtClean="0"/>
              <a:t>rax</a:t>
            </a:r>
            <a:r>
              <a:rPr lang="en-US" sz="2000" dirty="0" smtClean="0"/>
              <a:t>]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add </a:t>
            </a:r>
            <a:r>
              <a:rPr lang="en-US" sz="2000" dirty="0" err="1" smtClean="0"/>
              <a:t>rax</a:t>
            </a:r>
            <a:r>
              <a:rPr lang="en-US" sz="2000" dirty="0" smtClean="0"/>
              <a:t>, 64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vkmov</a:t>
            </a:r>
            <a:r>
              <a:rPr lang="en-US" sz="2000" dirty="0" smtClean="0"/>
              <a:t> k1, #FF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vgather</a:t>
            </a:r>
            <a:r>
              <a:rPr lang="en-US" sz="2000" dirty="0" smtClean="0"/>
              <a:t> v1{k1}, [rbx+v0]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vaddpi</a:t>
            </a:r>
            <a:r>
              <a:rPr lang="en-US" sz="2000" dirty="0" smtClean="0"/>
              <a:t> v1, #1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vkmov</a:t>
            </a:r>
            <a:r>
              <a:rPr lang="en-US" sz="2000" dirty="0" smtClean="0"/>
              <a:t> k2, #FF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vscatter</a:t>
            </a:r>
            <a:r>
              <a:rPr lang="en-US" sz="2000" dirty="0" smtClean="0"/>
              <a:t> [rbx+v0]{k2}, v1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dec</a:t>
            </a:r>
            <a:r>
              <a:rPr lang="en-US" sz="2000" dirty="0" smtClean="0"/>
              <a:t> </a:t>
            </a:r>
            <a:r>
              <a:rPr lang="en-US" sz="2000" dirty="0" err="1" smtClean="0"/>
              <a:t>rcx</a:t>
            </a:r>
            <a:endParaRPr lang="en-US" sz="2000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jnz</a:t>
            </a:r>
            <a:r>
              <a:rPr lang="en-US" sz="2000" dirty="0" smtClean="0"/>
              <a:t> </a:t>
            </a:r>
            <a:r>
              <a:rPr lang="en-US" sz="2000" dirty="0" err="1" smtClean="0"/>
              <a:t>loop_label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4143" y="2425566"/>
            <a:ext cx="8219975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4143" y="2972601"/>
            <a:ext cx="8219975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4143" y="3519637"/>
            <a:ext cx="8219975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64143" y="3797165"/>
            <a:ext cx="8219975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64143" y="4365055"/>
            <a:ext cx="8219975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8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3412" y="1825625"/>
            <a:ext cx="7310388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Problem: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w</a:t>
            </a:r>
            <a:r>
              <a:rPr lang="en-US" sz="2000" dirty="0" smtClean="0"/>
              <a:t>hat if </a:t>
            </a:r>
            <a:r>
              <a:rPr lang="en-US" sz="2000" dirty="0" err="1" smtClean="0"/>
              <a:t>histo</a:t>
            </a:r>
            <a:r>
              <a:rPr lang="en-US" sz="2000" dirty="0" smtClean="0"/>
              <a:t>[] = {10, 11, 12, 13} and v0 = {1, 2, 3, 1}?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v1 = {11, 12, 13, 11}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v1 = {12, 13, 14, 12}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 smtClean="0"/>
              <a:t>histo</a:t>
            </a:r>
            <a:r>
              <a:rPr lang="en-US" sz="2000" dirty="0" smtClean="0"/>
              <a:t>[] = {10, 12, 13, 14}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6079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mov</a:t>
            </a:r>
            <a:r>
              <a:rPr lang="en-US" sz="2000" dirty="0" smtClean="0"/>
              <a:t> </a:t>
            </a:r>
            <a:r>
              <a:rPr lang="en-US" sz="2000" dirty="0" err="1" smtClean="0"/>
              <a:t>rcx</a:t>
            </a:r>
            <a:r>
              <a:rPr lang="en-US" sz="2000" dirty="0" smtClean="0"/>
              <a:t>, #1024*1024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 smtClean="0"/>
              <a:t>loop_label</a:t>
            </a:r>
            <a:r>
              <a:rPr lang="en-US" sz="2000" dirty="0" smtClean="0"/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vloadpi</a:t>
            </a:r>
            <a:r>
              <a:rPr lang="en-US" sz="2000" dirty="0" smtClean="0"/>
              <a:t> v0, [</a:t>
            </a:r>
            <a:r>
              <a:rPr lang="en-US" sz="2000" dirty="0" err="1" smtClean="0"/>
              <a:t>rax</a:t>
            </a:r>
            <a:r>
              <a:rPr lang="en-US" sz="2000" dirty="0" smtClean="0"/>
              <a:t>]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add </a:t>
            </a:r>
            <a:r>
              <a:rPr lang="en-US" sz="2000" dirty="0" err="1" smtClean="0"/>
              <a:t>rax</a:t>
            </a:r>
            <a:r>
              <a:rPr lang="en-US" sz="2000" dirty="0" smtClean="0"/>
              <a:t>, 64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vkmov</a:t>
            </a:r>
            <a:r>
              <a:rPr lang="en-US" sz="2000" dirty="0" smtClean="0"/>
              <a:t> k1, #FF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vgather</a:t>
            </a:r>
            <a:r>
              <a:rPr lang="en-US" sz="2000" dirty="0" smtClean="0"/>
              <a:t> v1{k1}, [rbx+v0]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vaddpi</a:t>
            </a:r>
            <a:r>
              <a:rPr lang="en-US" sz="2000" dirty="0" smtClean="0"/>
              <a:t> v1, #1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vkmov</a:t>
            </a:r>
            <a:r>
              <a:rPr lang="en-US" sz="2000" dirty="0" smtClean="0"/>
              <a:t> k2, #FF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vscatter</a:t>
            </a:r>
            <a:r>
              <a:rPr lang="en-US" sz="2000" dirty="0" smtClean="0"/>
              <a:t> [rbx+v0]{k2}, v1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dec</a:t>
            </a:r>
            <a:r>
              <a:rPr lang="en-US" sz="2000" dirty="0" smtClean="0"/>
              <a:t> </a:t>
            </a:r>
            <a:r>
              <a:rPr lang="en-US" sz="2000" dirty="0" err="1" smtClean="0"/>
              <a:t>rcx</a:t>
            </a:r>
            <a:endParaRPr lang="en-US" sz="2000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jnz</a:t>
            </a:r>
            <a:r>
              <a:rPr lang="en-US" sz="2000" dirty="0" smtClean="0"/>
              <a:t> </a:t>
            </a:r>
            <a:r>
              <a:rPr lang="en-US" sz="2000" dirty="0" err="1" smtClean="0"/>
              <a:t>loop_label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90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3412" y="1825625"/>
            <a:ext cx="7310388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Problem: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w</a:t>
            </a:r>
            <a:r>
              <a:rPr lang="en-US" sz="2000" dirty="0" smtClean="0"/>
              <a:t>hat if </a:t>
            </a:r>
            <a:r>
              <a:rPr lang="en-US" sz="2000" dirty="0" err="1" smtClean="0"/>
              <a:t>histo</a:t>
            </a:r>
            <a:r>
              <a:rPr lang="en-US" sz="2000" dirty="0" smtClean="0"/>
              <a:t>[] = {10, 11, 12, 13} and v0 = {</a:t>
            </a:r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r>
              <a:rPr lang="en-US" sz="2000" dirty="0" smtClean="0"/>
              <a:t>, 2, 3, </a:t>
            </a:r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r>
              <a:rPr lang="en-US" sz="2000" dirty="0" smtClean="0"/>
              <a:t>}?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v1 = {11, 12, 13, 11}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v1 = {12, 13, 14, 12}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 smtClean="0"/>
              <a:t>histo</a:t>
            </a:r>
            <a:r>
              <a:rPr lang="en-US" sz="2000" dirty="0" smtClean="0"/>
              <a:t>[] = {10, 12, 13, 14}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…but the correct answer should be: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 smtClean="0"/>
              <a:t>histo</a:t>
            </a:r>
            <a:r>
              <a:rPr lang="en-US" sz="2000" dirty="0" smtClean="0"/>
              <a:t>[] = {10, </a:t>
            </a:r>
            <a:r>
              <a:rPr lang="en-US" sz="2000" b="1" dirty="0" smtClean="0">
                <a:solidFill>
                  <a:srgbClr val="FF0000"/>
                </a:solidFill>
              </a:rPr>
              <a:t>13</a:t>
            </a:r>
            <a:r>
              <a:rPr lang="en-US" sz="2000" dirty="0" smtClean="0"/>
              <a:t>, 13, 14}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…and the problem is the duplicated index “1” in v0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6079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mov</a:t>
            </a:r>
            <a:r>
              <a:rPr lang="en-US" sz="2000" dirty="0" smtClean="0"/>
              <a:t> </a:t>
            </a:r>
            <a:r>
              <a:rPr lang="en-US" sz="2000" dirty="0" err="1" smtClean="0"/>
              <a:t>rcx</a:t>
            </a:r>
            <a:r>
              <a:rPr lang="en-US" sz="2000" dirty="0" smtClean="0"/>
              <a:t>, #1024*1024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 smtClean="0"/>
              <a:t>loop_label</a:t>
            </a:r>
            <a:r>
              <a:rPr lang="en-US" sz="2000" dirty="0" smtClean="0"/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vloadpi</a:t>
            </a:r>
            <a:r>
              <a:rPr lang="en-US" sz="2000" dirty="0" smtClean="0"/>
              <a:t> v0, [</a:t>
            </a:r>
            <a:r>
              <a:rPr lang="en-US" sz="2000" dirty="0" err="1" smtClean="0"/>
              <a:t>rax</a:t>
            </a:r>
            <a:r>
              <a:rPr lang="en-US" sz="2000" dirty="0" smtClean="0"/>
              <a:t>]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add </a:t>
            </a:r>
            <a:r>
              <a:rPr lang="en-US" sz="2000" dirty="0" err="1" smtClean="0"/>
              <a:t>rax</a:t>
            </a:r>
            <a:r>
              <a:rPr lang="en-US" sz="2000" dirty="0" smtClean="0"/>
              <a:t>, 64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vkmov</a:t>
            </a:r>
            <a:r>
              <a:rPr lang="en-US" sz="2000" dirty="0" smtClean="0"/>
              <a:t> k1, #FF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vgather</a:t>
            </a:r>
            <a:r>
              <a:rPr lang="en-US" sz="2000" dirty="0" smtClean="0"/>
              <a:t> v1{k1}, [rbx+v0]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vaddpi</a:t>
            </a:r>
            <a:r>
              <a:rPr lang="en-US" sz="2000" dirty="0" smtClean="0"/>
              <a:t> v1, #1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vkmov</a:t>
            </a:r>
            <a:r>
              <a:rPr lang="en-US" sz="2000" dirty="0" smtClean="0"/>
              <a:t> k2, #FF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vscatter</a:t>
            </a:r>
            <a:r>
              <a:rPr lang="en-US" sz="2000" dirty="0" smtClean="0"/>
              <a:t> [rbx+v0]{k2}, v1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dec</a:t>
            </a:r>
            <a:r>
              <a:rPr lang="en-US" sz="2000" dirty="0" smtClean="0"/>
              <a:t> </a:t>
            </a:r>
            <a:r>
              <a:rPr lang="en-US" sz="2000" dirty="0" err="1" smtClean="0"/>
              <a:t>rcx</a:t>
            </a:r>
            <a:endParaRPr lang="en-US" sz="2000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jnz</a:t>
            </a:r>
            <a:r>
              <a:rPr lang="en-US" sz="2000" dirty="0" smtClean="0"/>
              <a:t> </a:t>
            </a:r>
            <a:r>
              <a:rPr lang="en-US" sz="2000" dirty="0" err="1" smtClean="0"/>
              <a:t>loop_label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70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SMCA (~2005)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 large array of simple, power-efficient x86 cores</a:t>
            </a:r>
          </a:p>
          <a:p>
            <a:pPr lvl="1"/>
            <a:r>
              <a:rPr lang="en-US" dirty="0" smtClean="0"/>
              <a:t>SMCA = “Symmetric Multi-Core Architecture”</a:t>
            </a:r>
          </a:p>
          <a:p>
            <a:r>
              <a:rPr lang="en-US" dirty="0" smtClean="0"/>
              <a:t>Concept from Doug </a:t>
            </a:r>
            <a:r>
              <a:rPr lang="en-US" dirty="0" err="1" smtClean="0"/>
              <a:t>Carmean</a:t>
            </a:r>
            <a:r>
              <a:rPr lang="en-US" dirty="0" smtClean="0"/>
              <a:t> and Eric </a:t>
            </a:r>
            <a:r>
              <a:rPr lang="en-US" dirty="0" err="1" smtClean="0"/>
              <a:t>Sprangle</a:t>
            </a:r>
            <a:r>
              <a:rPr lang="en-US" dirty="0" smtClean="0"/>
              <a:t> of Intel</a:t>
            </a:r>
          </a:p>
          <a:p>
            <a:pPr lvl="1"/>
            <a:r>
              <a:rPr lang="en-US" dirty="0" smtClean="0"/>
              <a:t>Original idea from ~2003</a:t>
            </a:r>
          </a:p>
          <a:p>
            <a:r>
              <a:rPr lang="en-US" dirty="0" smtClean="0"/>
              <a:t>Assumed (correctly!) that future would be limited by power, not area</a:t>
            </a:r>
          </a:p>
          <a:p>
            <a:r>
              <a:rPr lang="en-US" dirty="0" smtClean="0"/>
              <a:t>But where do they find “embarrassingly parallel” workloads to give it?</a:t>
            </a:r>
          </a:p>
          <a:p>
            <a:pPr lvl="1"/>
            <a:r>
              <a:rPr lang="en-US" dirty="0"/>
              <a:t>GPGPU and/or multicore wasn’t a common “thing” </a:t>
            </a:r>
            <a:r>
              <a:rPr lang="en-US" dirty="0" smtClean="0"/>
              <a:t>yet</a:t>
            </a:r>
          </a:p>
          <a:p>
            <a:r>
              <a:rPr lang="en-US" dirty="0"/>
              <a:t>Answer – </a:t>
            </a:r>
            <a:r>
              <a:rPr lang="en-US" dirty="0" smtClean="0"/>
              <a:t>graphics?</a:t>
            </a:r>
            <a:endParaRPr lang="en-US" dirty="0"/>
          </a:p>
          <a:p>
            <a:pPr lvl="1"/>
            <a:r>
              <a:rPr lang="en-US" dirty="0" smtClean="0"/>
              <a:t>Michael </a:t>
            </a:r>
            <a:r>
              <a:rPr lang="en-US" dirty="0" err="1" smtClean="0"/>
              <a:t>Abrash</a:t>
            </a:r>
            <a:r>
              <a:rPr lang="en-US" dirty="0" smtClean="0"/>
              <a:t> + Mike Sartain </a:t>
            </a:r>
            <a:r>
              <a:rPr lang="en-US" dirty="0"/>
              <a:t>started on the “fixed function” pipeline</a:t>
            </a:r>
          </a:p>
          <a:p>
            <a:pPr lvl="1"/>
            <a:r>
              <a:rPr lang="en-US" dirty="0"/>
              <a:t>I started writing a DX </a:t>
            </a:r>
            <a:r>
              <a:rPr lang="en-US" dirty="0" err="1"/>
              <a:t>shader</a:t>
            </a:r>
            <a:r>
              <a:rPr lang="en-US" dirty="0"/>
              <a:t> -&gt; SSE </a:t>
            </a:r>
            <a:r>
              <a:rPr lang="en-US" dirty="0" err="1"/>
              <a:t>shader</a:t>
            </a:r>
            <a:r>
              <a:rPr lang="en-US" dirty="0"/>
              <a:t> compiler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859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45446</TotalTime>
  <Words>5960</Words>
  <Application>Microsoft Office PowerPoint</Application>
  <PresentationFormat>Widescreen</PresentationFormat>
  <Paragraphs>1018</Paragraphs>
  <Slides>88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Arial</vt:lpstr>
      <vt:lpstr>Calibri</vt:lpstr>
      <vt:lpstr>Calibri Light</vt:lpstr>
      <vt:lpstr>Office Theme</vt:lpstr>
      <vt:lpstr>SMACNI to AVX512 the life cycle of an instruction set</vt:lpstr>
      <vt:lpstr>Caveats</vt:lpstr>
      <vt:lpstr>Levels of hardware</vt:lpstr>
      <vt:lpstr>Innovation in ISA (instruction set architecture)</vt:lpstr>
      <vt:lpstr>Innovation becomes legacy!</vt:lpstr>
      <vt:lpstr>Innovation becomes legacy!</vt:lpstr>
      <vt:lpstr>Pixomatic (~2004)</vt:lpstr>
      <vt:lpstr>SMCA (~2005)</vt:lpstr>
      <vt:lpstr>SMCA (~2005)</vt:lpstr>
      <vt:lpstr>SMCA New Instructions</vt:lpstr>
      <vt:lpstr>SMCANI early decisions (~2007)</vt:lpstr>
      <vt:lpstr>How to develop an ISA</vt:lpstr>
      <vt:lpstr>SMCA core choice</vt:lpstr>
      <vt:lpstr>P54C pairing and “free” memory</vt:lpstr>
      <vt:lpstr>P54C details shaped the ISA</vt:lpstr>
      <vt:lpstr>P54C pairing and load-op</vt:lpstr>
      <vt:lpstr>P54C pairing and load-op</vt:lpstr>
      <vt:lpstr>P54C pairing and load-op</vt:lpstr>
      <vt:lpstr>Encoding</vt:lpstr>
      <vt:lpstr>Encoding</vt:lpstr>
      <vt:lpstr>Memory faults</vt:lpstr>
      <vt:lpstr>Memory faults</vt:lpstr>
      <vt:lpstr>Memory faults</vt:lpstr>
      <vt:lpstr>Memory faults</vt:lpstr>
      <vt:lpstr>Memory faults</vt:lpstr>
      <vt:lpstr>Memory faults</vt:lpstr>
      <vt:lpstr>Memory faults</vt:lpstr>
      <vt:lpstr>Memory faults</vt:lpstr>
      <vt:lpstr>Other early decisions – effort/risk reduction</vt:lpstr>
      <vt:lpstr>Other early decisions – effort/risk reduction</vt:lpstr>
      <vt:lpstr>SMCA to Larrabee</vt:lpstr>
      <vt:lpstr>Predication masks</vt:lpstr>
      <vt:lpstr>Predication masks</vt:lpstr>
      <vt:lpstr>Register lane swizzles</vt:lpstr>
      <vt:lpstr>Register lane swizzles</vt:lpstr>
      <vt:lpstr>Memory swizzles</vt:lpstr>
      <vt:lpstr>Floating-point-Multiply-Add combos</vt:lpstr>
      <vt:lpstr>madd233</vt:lpstr>
      <vt:lpstr>FP fixup</vt:lpstr>
      <vt:lpstr>FP fixup</vt:lpstr>
      <vt:lpstr>Ternlogop</vt:lpstr>
      <vt:lpstr>Ternlogop</vt:lpstr>
      <vt:lpstr>Ternlogop</vt:lpstr>
      <vt:lpstr>Scale+round+convert</vt:lpstr>
      <vt:lpstr>Bit extract/insert</vt:lpstr>
      <vt:lpstr>Pack/unpack</vt:lpstr>
      <vt:lpstr>Pack/unpack</vt:lpstr>
      <vt:lpstr>Gather/scatter</vt:lpstr>
      <vt:lpstr>Gather/scatter</vt:lpstr>
      <vt:lpstr>Gather/scatter</vt:lpstr>
      <vt:lpstr>rep movsb</vt:lpstr>
      <vt:lpstr>rep movsb</vt:lpstr>
      <vt:lpstr>rep movsb</vt:lpstr>
      <vt:lpstr>rep movsb</vt:lpstr>
      <vt:lpstr>Gather/scatter</vt:lpstr>
      <vt:lpstr>Gather/scatter</vt:lpstr>
      <vt:lpstr>Gather/scatter</vt:lpstr>
      <vt:lpstr>Gather/scatter</vt:lpstr>
      <vt:lpstr>Gather/scatter</vt:lpstr>
      <vt:lpstr>Gather/scatter</vt:lpstr>
      <vt:lpstr>Gather/scatter</vt:lpstr>
      <vt:lpstr>Larrabee 1 – Knights Ferry</vt:lpstr>
      <vt:lpstr>Larrabee 1 – Knights Ferry</vt:lpstr>
      <vt:lpstr>Delay instruction</vt:lpstr>
      <vt:lpstr>Larrabee 2 – Knights Corner</vt:lpstr>
      <vt:lpstr>Larrabee 2 – Knights Corner</vt:lpstr>
      <vt:lpstr>Knights Landing</vt:lpstr>
      <vt:lpstr>Knights Landing</vt:lpstr>
      <vt:lpstr>Knights Mill</vt:lpstr>
      <vt:lpstr>Conflict</vt:lpstr>
      <vt:lpstr>Conflict</vt:lpstr>
      <vt:lpstr>Conflict</vt:lpstr>
      <vt:lpstr>Conflict</vt:lpstr>
      <vt:lpstr>Conflict</vt:lpstr>
      <vt:lpstr>Conflict</vt:lpstr>
      <vt:lpstr>AVX512</vt:lpstr>
      <vt:lpstr>“Big Cores”</vt:lpstr>
      <vt:lpstr>Lessons – lean on the compiler</vt:lpstr>
      <vt:lpstr>Lessons – every level of HW shapes an ISA</vt:lpstr>
      <vt:lpstr>PowerPoint Presentation</vt:lpstr>
      <vt:lpstr>PowerPoint Presentation</vt:lpstr>
      <vt:lpstr>PowerPoint Presentation</vt:lpstr>
      <vt:lpstr>Historical context</vt:lpstr>
      <vt:lpstr>Predication masks</vt:lpstr>
      <vt:lpstr>Predication masks</vt:lpstr>
      <vt:lpstr>Conflict</vt:lpstr>
      <vt:lpstr>Conflict</vt:lpstr>
      <vt:lpstr>Conflict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SMACNI to AVX512 the life cycle of an instruction set</dc:title>
  <dc:creator>Forsyth, Tom</dc:creator>
  <cp:keywords>CTPClassification=CTP_NT</cp:keywords>
  <cp:lastModifiedBy>Forsyth, Tom</cp:lastModifiedBy>
  <cp:revision>280</cp:revision>
  <dcterms:created xsi:type="dcterms:W3CDTF">2019-10-15T22:00:22Z</dcterms:created>
  <dcterms:modified xsi:type="dcterms:W3CDTF">2019-11-17T19:56:19Z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25abd11b-5870-46f5-b0cb-702199825a07</vt:lpwstr>
  </property>
  <property fmtid="{D5CDD505-2E9C-101B-9397-08002B2CF9AE}" pid="3" name="CTP_TimeStamp">
    <vt:lpwstr>2019-11-17 19:56:17Z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